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  <p:sldMasterId id="2147483712" r:id="rId2"/>
    <p:sldMasterId id="2147483648" r:id="rId3"/>
  </p:sldMasterIdLst>
  <p:notesMasterIdLst>
    <p:notesMasterId r:id="rId24"/>
  </p:notesMasterIdLst>
  <p:handoutMasterIdLst>
    <p:handoutMasterId r:id="rId25"/>
  </p:handoutMasterIdLst>
  <p:sldIdLst>
    <p:sldId id="389" r:id="rId4"/>
    <p:sldId id="390" r:id="rId5"/>
    <p:sldId id="391" r:id="rId6"/>
    <p:sldId id="524" r:id="rId7"/>
    <p:sldId id="352" r:id="rId8"/>
    <p:sldId id="353" r:id="rId9"/>
    <p:sldId id="354" r:id="rId10"/>
    <p:sldId id="343" r:id="rId11"/>
    <p:sldId id="349" r:id="rId12"/>
    <p:sldId id="437" r:id="rId13"/>
    <p:sldId id="536" r:id="rId14"/>
    <p:sldId id="394" r:id="rId15"/>
    <p:sldId id="526" r:id="rId16"/>
    <p:sldId id="473" r:id="rId17"/>
    <p:sldId id="479" r:id="rId18"/>
    <p:sldId id="480" r:id="rId19"/>
    <p:sldId id="481" r:id="rId20"/>
    <p:sldId id="538" r:id="rId21"/>
    <p:sldId id="537" r:id="rId22"/>
    <p:sldId id="35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ndratova Lucie" initials="KL" lastIdx="8" clrIdx="0">
    <p:extLst>
      <p:ext uri="{19B8F6BF-5375-455C-9EA6-DF929625EA0E}">
        <p15:presenceInfo xmlns:p15="http://schemas.microsoft.com/office/powerpoint/2012/main" userId="S-1-5-21-2390747265-4140653785-337522162-57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32BD"/>
    <a:srgbClr val="FF297B"/>
    <a:srgbClr val="FFEFF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2" autoAdjust="0"/>
    <p:restoredTop sz="82163" autoAdjust="0"/>
  </p:normalViewPr>
  <p:slideViewPr>
    <p:cSldViewPr snapToGrid="0" snapToObjects="1" showGuides="1">
      <p:cViewPr varScale="1">
        <p:scale>
          <a:sx n="89" d="100"/>
          <a:sy n="89" d="100"/>
        </p:scale>
        <p:origin x="97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3" d="100"/>
          <a:sy n="83" d="100"/>
        </p:scale>
        <p:origin x="20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uklova\Dropbox\VIZDOM\&#344;&#237;&#269;an\200914_vyvoj_novych_klientu_VIZDOM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cs-CZ" b="1">
                <a:solidFill>
                  <a:sysClr val="windowText" lastClr="000000"/>
                </a:solidFill>
              </a:rPr>
              <a:t>Overview of new clients since the beginning of the VIZDOM project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5.2827033974453749E-2"/>
          <c:y val="0.11792229329542762"/>
          <c:w val="0.90477715456800778"/>
          <c:h val="0.78209369618133162"/>
        </c:manualLayout>
      </c:layout>
      <c:lineChart>
        <c:grouping val="standard"/>
        <c:varyColors val="0"/>
        <c:ser>
          <c:idx val="0"/>
          <c:order val="0"/>
          <c:tx>
            <c:strRef>
              <c:f>'Predikce (2)'!$A$4</c:f>
              <c:strCache>
                <c:ptCount val="1"/>
                <c:pt idx="0">
                  <c:v>Blansko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'Predikce (2)'!$B$3:$S$3</c:f>
              <c:strCache>
                <c:ptCount val="18"/>
                <c:pt idx="0">
                  <c:v>4/2019</c:v>
                </c:pt>
                <c:pt idx="1">
                  <c:v>5/2019</c:v>
                </c:pt>
                <c:pt idx="2">
                  <c:v>6/2019</c:v>
                </c:pt>
                <c:pt idx="3">
                  <c:v>7/2019</c:v>
                </c:pt>
                <c:pt idx="4">
                  <c:v>8/2019</c:v>
                </c:pt>
                <c:pt idx="5">
                  <c:v>9/2019</c:v>
                </c:pt>
                <c:pt idx="6">
                  <c:v>10/2019</c:v>
                </c:pt>
                <c:pt idx="7">
                  <c:v>11/2019</c:v>
                </c:pt>
                <c:pt idx="8">
                  <c:v>12/2019</c:v>
                </c:pt>
                <c:pt idx="9">
                  <c:v>1/2020</c:v>
                </c:pt>
                <c:pt idx="10">
                  <c:v>2/2020</c:v>
                </c:pt>
                <c:pt idx="11">
                  <c:v>3/2020</c:v>
                </c:pt>
                <c:pt idx="12">
                  <c:v>4/2020</c:v>
                </c:pt>
                <c:pt idx="13">
                  <c:v>5/2020</c:v>
                </c:pt>
                <c:pt idx="14">
                  <c:v>6/2020</c:v>
                </c:pt>
                <c:pt idx="15">
                  <c:v>7/2020</c:v>
                </c:pt>
                <c:pt idx="16">
                  <c:v>8/2020</c:v>
                </c:pt>
                <c:pt idx="17">
                  <c:v>9/2020</c:v>
                </c:pt>
              </c:strCache>
            </c:strRef>
          </c:cat>
          <c:val>
            <c:numRef>
              <c:f>'Predikce (2)'!$B$4:$S$4</c:f>
              <c:numCache>
                <c:formatCode>General</c:formatCode>
                <c:ptCount val="18"/>
                <c:pt idx="0">
                  <c:v>5</c:v>
                </c:pt>
                <c:pt idx="1">
                  <c:v>6</c:v>
                </c:pt>
                <c:pt idx="2">
                  <c:v>15</c:v>
                </c:pt>
                <c:pt idx="3">
                  <c:v>8</c:v>
                </c:pt>
                <c:pt idx="4">
                  <c:v>7</c:v>
                </c:pt>
                <c:pt idx="5">
                  <c:v>9</c:v>
                </c:pt>
                <c:pt idx="6">
                  <c:v>6</c:v>
                </c:pt>
                <c:pt idx="7">
                  <c:v>3</c:v>
                </c:pt>
                <c:pt idx="8">
                  <c:v>3</c:v>
                </c:pt>
                <c:pt idx="9">
                  <c:v>4</c:v>
                </c:pt>
                <c:pt idx="10">
                  <c:v>5</c:v>
                </c:pt>
                <c:pt idx="11">
                  <c:v>5</c:v>
                </c:pt>
                <c:pt idx="12">
                  <c:v>4</c:v>
                </c:pt>
                <c:pt idx="13">
                  <c:v>3</c:v>
                </c:pt>
                <c:pt idx="14">
                  <c:v>5</c:v>
                </c:pt>
                <c:pt idx="15">
                  <c:v>3</c:v>
                </c:pt>
                <c:pt idx="16">
                  <c:v>4</c:v>
                </c:pt>
                <c:pt idx="17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641-465F-948A-25C9F80510FE}"/>
            </c:ext>
          </c:extLst>
        </c:ser>
        <c:ser>
          <c:idx val="1"/>
          <c:order val="1"/>
          <c:tx>
            <c:strRef>
              <c:f>'Predikce (2)'!$A$5</c:f>
              <c:strCache>
                <c:ptCount val="1"/>
                <c:pt idx="0">
                  <c:v>Plzeň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'Predikce (2)'!$B$3:$S$3</c:f>
              <c:strCache>
                <c:ptCount val="18"/>
                <c:pt idx="0">
                  <c:v>4/2019</c:v>
                </c:pt>
                <c:pt idx="1">
                  <c:v>5/2019</c:v>
                </c:pt>
                <c:pt idx="2">
                  <c:v>6/2019</c:v>
                </c:pt>
                <c:pt idx="3">
                  <c:v>7/2019</c:v>
                </c:pt>
                <c:pt idx="4">
                  <c:v>8/2019</c:v>
                </c:pt>
                <c:pt idx="5">
                  <c:v>9/2019</c:v>
                </c:pt>
                <c:pt idx="6">
                  <c:v>10/2019</c:v>
                </c:pt>
                <c:pt idx="7">
                  <c:v>11/2019</c:v>
                </c:pt>
                <c:pt idx="8">
                  <c:v>12/2019</c:v>
                </c:pt>
                <c:pt idx="9">
                  <c:v>1/2020</c:v>
                </c:pt>
                <c:pt idx="10">
                  <c:v>2/2020</c:v>
                </c:pt>
                <c:pt idx="11">
                  <c:v>3/2020</c:v>
                </c:pt>
                <c:pt idx="12">
                  <c:v>4/2020</c:v>
                </c:pt>
                <c:pt idx="13">
                  <c:v>5/2020</c:v>
                </c:pt>
                <c:pt idx="14">
                  <c:v>6/2020</c:v>
                </c:pt>
                <c:pt idx="15">
                  <c:v>7/2020</c:v>
                </c:pt>
                <c:pt idx="16">
                  <c:v>8/2020</c:v>
                </c:pt>
                <c:pt idx="17">
                  <c:v>9/2020</c:v>
                </c:pt>
              </c:strCache>
            </c:strRef>
          </c:cat>
          <c:val>
            <c:numRef>
              <c:f>'Predikce (2)'!$B$5:$S$5</c:f>
              <c:numCache>
                <c:formatCode>General</c:formatCode>
                <c:ptCount val="18"/>
                <c:pt idx="0">
                  <c:v>4</c:v>
                </c:pt>
                <c:pt idx="1">
                  <c:v>4</c:v>
                </c:pt>
                <c:pt idx="2">
                  <c:v>2</c:v>
                </c:pt>
                <c:pt idx="3">
                  <c:v>3</c:v>
                </c:pt>
                <c:pt idx="4">
                  <c:v>5</c:v>
                </c:pt>
                <c:pt idx="5">
                  <c:v>5</c:v>
                </c:pt>
                <c:pt idx="6">
                  <c:v>12</c:v>
                </c:pt>
                <c:pt idx="7">
                  <c:v>8</c:v>
                </c:pt>
                <c:pt idx="8">
                  <c:v>1</c:v>
                </c:pt>
                <c:pt idx="9">
                  <c:v>5</c:v>
                </c:pt>
                <c:pt idx="10">
                  <c:v>5</c:v>
                </c:pt>
                <c:pt idx="11">
                  <c:v>7</c:v>
                </c:pt>
                <c:pt idx="12">
                  <c:v>6</c:v>
                </c:pt>
                <c:pt idx="13">
                  <c:v>1</c:v>
                </c:pt>
                <c:pt idx="14">
                  <c:v>0</c:v>
                </c:pt>
                <c:pt idx="15">
                  <c:v>4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641-465F-948A-25C9F80510FE}"/>
            </c:ext>
          </c:extLst>
        </c:ser>
        <c:ser>
          <c:idx val="2"/>
          <c:order val="2"/>
          <c:tx>
            <c:strRef>
              <c:f>'Predikce (2)'!$A$6</c:f>
              <c:strCache>
                <c:ptCount val="1"/>
                <c:pt idx="0">
                  <c:v>Praha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cat>
            <c:strRef>
              <c:f>'Predikce (2)'!$B$3:$S$3</c:f>
              <c:strCache>
                <c:ptCount val="18"/>
                <c:pt idx="0">
                  <c:v>4/2019</c:v>
                </c:pt>
                <c:pt idx="1">
                  <c:v>5/2019</c:v>
                </c:pt>
                <c:pt idx="2">
                  <c:v>6/2019</c:v>
                </c:pt>
                <c:pt idx="3">
                  <c:v>7/2019</c:v>
                </c:pt>
                <c:pt idx="4">
                  <c:v>8/2019</c:v>
                </c:pt>
                <c:pt idx="5">
                  <c:v>9/2019</c:v>
                </c:pt>
                <c:pt idx="6">
                  <c:v>10/2019</c:v>
                </c:pt>
                <c:pt idx="7">
                  <c:v>11/2019</c:v>
                </c:pt>
                <c:pt idx="8">
                  <c:v>12/2019</c:v>
                </c:pt>
                <c:pt idx="9">
                  <c:v>1/2020</c:v>
                </c:pt>
                <c:pt idx="10">
                  <c:v>2/2020</c:v>
                </c:pt>
                <c:pt idx="11">
                  <c:v>3/2020</c:v>
                </c:pt>
                <c:pt idx="12">
                  <c:v>4/2020</c:v>
                </c:pt>
                <c:pt idx="13">
                  <c:v>5/2020</c:v>
                </c:pt>
                <c:pt idx="14">
                  <c:v>6/2020</c:v>
                </c:pt>
                <c:pt idx="15">
                  <c:v>7/2020</c:v>
                </c:pt>
                <c:pt idx="16">
                  <c:v>8/2020</c:v>
                </c:pt>
                <c:pt idx="17">
                  <c:v>9/2020</c:v>
                </c:pt>
              </c:strCache>
            </c:strRef>
          </c:cat>
          <c:val>
            <c:numRef>
              <c:f>'Predikce (2)'!$B$6:$S$6</c:f>
              <c:numCache>
                <c:formatCode>General</c:formatCode>
                <c:ptCount val="18"/>
                <c:pt idx="0">
                  <c:v>1</c:v>
                </c:pt>
                <c:pt idx="1">
                  <c:v>7</c:v>
                </c:pt>
                <c:pt idx="2">
                  <c:v>5</c:v>
                </c:pt>
                <c:pt idx="3">
                  <c:v>5</c:v>
                </c:pt>
                <c:pt idx="4">
                  <c:v>3</c:v>
                </c:pt>
                <c:pt idx="5">
                  <c:v>3</c:v>
                </c:pt>
                <c:pt idx="6">
                  <c:v>4</c:v>
                </c:pt>
                <c:pt idx="7">
                  <c:v>4</c:v>
                </c:pt>
                <c:pt idx="8">
                  <c:v>2</c:v>
                </c:pt>
                <c:pt idx="9">
                  <c:v>7</c:v>
                </c:pt>
                <c:pt idx="10">
                  <c:v>1</c:v>
                </c:pt>
                <c:pt idx="11">
                  <c:v>2</c:v>
                </c:pt>
                <c:pt idx="12">
                  <c:v>3</c:v>
                </c:pt>
                <c:pt idx="13">
                  <c:v>1</c:v>
                </c:pt>
                <c:pt idx="14">
                  <c:v>3</c:v>
                </c:pt>
                <c:pt idx="15">
                  <c:v>3</c:v>
                </c:pt>
                <c:pt idx="16">
                  <c:v>7</c:v>
                </c:pt>
                <c:pt idx="17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641-465F-948A-25C9F80510FE}"/>
            </c:ext>
          </c:extLst>
        </c:ser>
        <c:ser>
          <c:idx val="3"/>
          <c:order val="3"/>
          <c:tx>
            <c:strRef>
              <c:f>'Predikce (2)'!$A$7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bg1">
                    <a:lumMod val="65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'Predikce (2)'!$B$3:$S$3</c:f>
              <c:strCache>
                <c:ptCount val="18"/>
                <c:pt idx="0">
                  <c:v>4/2019</c:v>
                </c:pt>
                <c:pt idx="1">
                  <c:v>5/2019</c:v>
                </c:pt>
                <c:pt idx="2">
                  <c:v>6/2019</c:v>
                </c:pt>
                <c:pt idx="3">
                  <c:v>7/2019</c:v>
                </c:pt>
                <c:pt idx="4">
                  <c:v>8/2019</c:v>
                </c:pt>
                <c:pt idx="5">
                  <c:v>9/2019</c:v>
                </c:pt>
                <c:pt idx="6">
                  <c:v>10/2019</c:v>
                </c:pt>
                <c:pt idx="7">
                  <c:v>11/2019</c:v>
                </c:pt>
                <c:pt idx="8">
                  <c:v>12/2019</c:v>
                </c:pt>
                <c:pt idx="9">
                  <c:v>1/2020</c:v>
                </c:pt>
                <c:pt idx="10">
                  <c:v>2/2020</c:v>
                </c:pt>
                <c:pt idx="11">
                  <c:v>3/2020</c:v>
                </c:pt>
                <c:pt idx="12">
                  <c:v>4/2020</c:v>
                </c:pt>
                <c:pt idx="13">
                  <c:v>5/2020</c:v>
                </c:pt>
                <c:pt idx="14">
                  <c:v>6/2020</c:v>
                </c:pt>
                <c:pt idx="15">
                  <c:v>7/2020</c:v>
                </c:pt>
                <c:pt idx="16">
                  <c:v>8/2020</c:v>
                </c:pt>
                <c:pt idx="17">
                  <c:v>9/2020</c:v>
                </c:pt>
              </c:strCache>
            </c:strRef>
          </c:cat>
          <c:val>
            <c:numRef>
              <c:f>'Predikce (2)'!$B$7:$S$7</c:f>
              <c:numCache>
                <c:formatCode>General</c:formatCode>
                <c:ptCount val="18"/>
                <c:pt idx="0">
                  <c:v>10</c:v>
                </c:pt>
                <c:pt idx="1">
                  <c:v>17</c:v>
                </c:pt>
                <c:pt idx="2">
                  <c:v>22</c:v>
                </c:pt>
                <c:pt idx="3">
                  <c:v>16</c:v>
                </c:pt>
                <c:pt idx="4">
                  <c:v>15</c:v>
                </c:pt>
                <c:pt idx="5">
                  <c:v>17</c:v>
                </c:pt>
                <c:pt idx="6">
                  <c:v>22</c:v>
                </c:pt>
                <c:pt idx="7">
                  <c:v>15</c:v>
                </c:pt>
                <c:pt idx="8">
                  <c:v>6</c:v>
                </c:pt>
                <c:pt idx="9">
                  <c:v>16</c:v>
                </c:pt>
                <c:pt idx="10">
                  <c:v>11</c:v>
                </c:pt>
                <c:pt idx="11">
                  <c:v>14</c:v>
                </c:pt>
                <c:pt idx="12">
                  <c:v>13</c:v>
                </c:pt>
                <c:pt idx="13">
                  <c:v>5</c:v>
                </c:pt>
                <c:pt idx="14">
                  <c:v>8</c:v>
                </c:pt>
                <c:pt idx="15">
                  <c:v>10</c:v>
                </c:pt>
                <c:pt idx="16">
                  <c:v>11</c:v>
                </c:pt>
                <c:pt idx="17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641-465F-948A-25C9F80510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9800216"/>
        <c:axId val="479744784"/>
      </c:lineChart>
      <c:catAx>
        <c:axId val="4798002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479744784"/>
        <c:crosses val="autoZero"/>
        <c:auto val="1"/>
        <c:lblAlgn val="ctr"/>
        <c:lblOffset val="100"/>
        <c:noMultiLvlLbl val="0"/>
      </c:catAx>
      <c:valAx>
        <c:axId val="479744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cs-CZ" b="1">
                    <a:solidFill>
                      <a:sysClr val="windowText" lastClr="000000"/>
                    </a:solidFill>
                  </a:rPr>
                  <a:t>Number of new clients</a:t>
                </a:r>
                <a:endParaRPr lang="en-GB" b="1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391449744401386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479800216"/>
        <c:crosses val="autoZero"/>
        <c:crossBetween val="midCat"/>
      </c:valAx>
      <c:spPr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c:spPr>
    </c:plotArea>
    <c:legend>
      <c:legendPos val="b"/>
      <c:layout>
        <c:manualLayout>
          <c:xMode val="edge"/>
          <c:yMode val="edge"/>
          <c:x val="0.7486308227761671"/>
          <c:y val="0.15010832460028856"/>
          <c:w val="0.18853431547185631"/>
          <c:h val="0.34747480148866167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F6F05-3F3E-2048-BC3F-63605A1D392D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A7324-FE81-FB44-993A-39FC0F643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178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F3A15-AFE2-EF49-9E7E-F79D0D5E526E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98CE7-D7A0-7847-90FC-3890BB83C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95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98CE7-D7A0-7847-90FC-3890BB83CC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71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98CE7-D7A0-7847-90FC-3890BB83CC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72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98CE7-D7A0-7847-90FC-3890BB83CC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30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98CE7-D7A0-7847-90FC-3890BB83CC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825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98CE7-D7A0-7847-90FC-3890BB83CC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75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98CE7-D7A0-7847-90FC-3890BB83CC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224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98CE7-D7A0-7847-90FC-3890BB83CCA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942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98CE7-D7A0-7847-90FC-3890BB83CCA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80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1769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269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724526" y="126584"/>
            <a:ext cx="5709546" cy="2358197"/>
          </a:xfrm>
        </p:spPr>
        <p:txBody>
          <a:bodyPr anchor="t">
            <a:normAutofit/>
          </a:bodyPr>
          <a:lstStyle>
            <a:lvl1pPr>
              <a:defRPr sz="3400" b="1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531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724526" y="126584"/>
            <a:ext cx="3891083" cy="2358197"/>
          </a:xfrm>
        </p:spPr>
        <p:txBody>
          <a:bodyPr anchor="t">
            <a:normAutofit/>
          </a:bodyPr>
          <a:lstStyle>
            <a:lvl1pPr>
              <a:defRPr sz="3400" b="1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6242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139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BA70C-6977-4E79-9829-160448A0D3AF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9247-9057-4C62-B5E1-9DDF5DAE67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418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1521"/>
            <a:ext cx="12192000" cy="353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11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860C79D7-B591-4C86-9CFE-3980C68373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35" y="2233936"/>
            <a:ext cx="10604310" cy="216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275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24526" y="365125"/>
            <a:ext cx="9629274" cy="1325563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4526" y="1825625"/>
            <a:ext cx="9629274" cy="43513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Freeform 23"/>
          <p:cNvSpPr/>
          <p:nvPr userDrawn="1"/>
        </p:nvSpPr>
        <p:spPr>
          <a:xfrm rot="2700000" flipH="1">
            <a:off x="11643696" y="6371446"/>
            <a:ext cx="133017" cy="133017"/>
          </a:xfrm>
          <a:custGeom>
            <a:avLst/>
            <a:gdLst>
              <a:gd name="connsiteX0" fmla="*/ 216347 w 216347"/>
              <a:gd name="connsiteY0" fmla="*/ 347 h 216347"/>
              <a:gd name="connsiteX1" fmla="*/ 216000 w 216347"/>
              <a:gd name="connsiteY1" fmla="*/ 347 h 216347"/>
              <a:gd name="connsiteX2" fmla="*/ 216000 w 216347"/>
              <a:gd name="connsiteY2" fmla="*/ 0 h 216347"/>
              <a:gd name="connsiteX3" fmla="*/ 0 w 216347"/>
              <a:gd name="connsiteY3" fmla="*/ 0 h 216347"/>
              <a:gd name="connsiteX4" fmla="*/ 0 w 216347"/>
              <a:gd name="connsiteY4" fmla="*/ 28800 h 216347"/>
              <a:gd name="connsiteX5" fmla="*/ 187546 w 216347"/>
              <a:gd name="connsiteY5" fmla="*/ 28800 h 216347"/>
              <a:gd name="connsiteX6" fmla="*/ 187547 w 216347"/>
              <a:gd name="connsiteY6" fmla="*/ 216347 h 216347"/>
              <a:gd name="connsiteX7" fmla="*/ 216347 w 216347"/>
              <a:gd name="connsiteY7" fmla="*/ 216347 h 216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347" h="216347">
                <a:moveTo>
                  <a:pt x="216347" y="347"/>
                </a:moveTo>
                <a:lnTo>
                  <a:pt x="216000" y="347"/>
                </a:lnTo>
                <a:lnTo>
                  <a:pt x="216000" y="0"/>
                </a:lnTo>
                <a:lnTo>
                  <a:pt x="0" y="0"/>
                </a:lnTo>
                <a:lnTo>
                  <a:pt x="0" y="28800"/>
                </a:lnTo>
                <a:lnTo>
                  <a:pt x="187546" y="28800"/>
                </a:lnTo>
                <a:lnTo>
                  <a:pt x="187547" y="216347"/>
                </a:lnTo>
                <a:lnTo>
                  <a:pt x="216347" y="216347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1070811" cy="6942221"/>
          </a:xfrm>
          <a:prstGeom prst="rect">
            <a:avLst/>
          </a:prstGeom>
          <a:solidFill>
            <a:srgbClr val="FE0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6B1DF1A-A976-4B89-BAA0-0548ABCE976E}"/>
              </a:ext>
            </a:extLst>
          </p:cNvPr>
          <p:cNvSpPr txBox="1">
            <a:spLocks/>
          </p:cNvSpPr>
          <p:nvPr userDrawn="1"/>
        </p:nvSpPr>
        <p:spPr>
          <a:xfrm>
            <a:off x="305540" y="6168999"/>
            <a:ext cx="459728" cy="5524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96CAF5E-82FD-46C1-8113-274199A6E6F4}" type="slidenum">
              <a:rPr lang="id-ID" sz="1600" b="1" i="0" smtClean="0">
                <a:solidFill>
                  <a:schemeClr val="bg1"/>
                </a:solidFill>
                <a:latin typeface="+mj-lt"/>
                <a:ea typeface="Roboto" pitchFamily="2" charset="0"/>
                <a:cs typeface="Poppins" panose="02000000000000000000" pitchFamily="2" charset="0"/>
              </a:rPr>
              <a:pPr algn="l"/>
              <a:t>‹#›</a:t>
            </a:fld>
            <a:endParaRPr lang="id-ID" sz="1600" b="1" i="0" dirty="0">
              <a:solidFill>
                <a:schemeClr val="bg1"/>
              </a:solidFill>
              <a:latin typeface="+mj-lt"/>
              <a:ea typeface="Roboto" pitchFamily="2" charset="0"/>
              <a:cs typeface="Poppins" panose="02000000000000000000" pitchFamily="2" charset="0"/>
            </a:endParaRPr>
          </a:p>
        </p:txBody>
      </p:sp>
      <p:sp>
        <p:nvSpPr>
          <p:cNvPr id="11" name="TextovéPole 10"/>
          <p:cNvSpPr txBox="1"/>
          <p:nvPr userDrawn="1"/>
        </p:nvSpPr>
        <p:spPr>
          <a:xfrm rot="16200000">
            <a:off x="-620893" y="4893651"/>
            <a:ext cx="2177716" cy="37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chemeClr val="bg1"/>
                </a:solidFill>
              </a:rPr>
              <a:t>www.vizdom.cz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5" y="33867"/>
            <a:ext cx="959556" cy="85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3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1" r:id="rId2"/>
    <p:sldLayoutId id="2147483650" r:id="rId3"/>
    <p:sldLayoutId id="2147483718" r:id="rId4"/>
    <p:sldLayoutId id="2147483719" r:id="rId5"/>
    <p:sldLayoutId id="214748372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petr.winkler@nudz.cz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lucie.kondratova@nudz.cz" TargetMode="External"/><Relationship Id="rId5" Type="http://schemas.openxmlformats.org/officeDocument/2006/relationships/hyperlink" Target="mailto:rican@cmhcd.cz" TargetMode="External"/><Relationship Id="rId4" Type="http://schemas.openxmlformats.org/officeDocument/2006/relationships/hyperlink" Target="mailto:petr.necina@nudz.cz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050878" y="5104263"/>
            <a:ext cx="101210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12. setkání tuzemské expertní platformy</a:t>
            </a:r>
          </a:p>
          <a:p>
            <a:r>
              <a:rPr lang="cs-CZ" sz="28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27. 10. 2020</a:t>
            </a:r>
          </a:p>
        </p:txBody>
      </p:sp>
    </p:spTree>
    <p:extLst>
      <p:ext uri="{BB962C8B-B14F-4D97-AF65-F5344CB8AC3E}">
        <p14:creationId xmlns:p14="http://schemas.microsoft.com/office/powerpoint/2010/main" val="663554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27">
            <a:extLst>
              <a:ext uri="{FF2B5EF4-FFF2-40B4-BE49-F238E27FC236}">
                <a16:creationId xmlns:a16="http://schemas.microsoft.com/office/drawing/2014/main" id="{7C61BE61-7CFB-4345-B4F9-92C8F362A195}"/>
              </a:ext>
            </a:extLst>
          </p:cNvPr>
          <p:cNvSpPr txBox="1"/>
          <p:nvPr/>
        </p:nvSpPr>
        <p:spPr>
          <a:xfrm>
            <a:off x="1394402" y="505127"/>
            <a:ext cx="10232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Dotazník psychotických příznaků (PQ-B)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394" t="421" r="49079" b="6106"/>
          <a:stretch/>
        </p:blipFill>
        <p:spPr>
          <a:xfrm>
            <a:off x="1543397" y="1789694"/>
            <a:ext cx="5619403" cy="6029207"/>
          </a:xfrm>
          <a:prstGeom prst="rect">
            <a:avLst/>
          </a:prstGeom>
          <a:ln w="57150">
            <a:solidFill>
              <a:srgbClr val="FE006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/>
          <a:srcRect l="18790" t="31370" r="37079" b="4560"/>
          <a:stretch/>
        </p:blipFill>
        <p:spPr>
          <a:xfrm>
            <a:off x="6094396" y="3765888"/>
            <a:ext cx="5380522" cy="4393933"/>
          </a:xfrm>
          <a:prstGeom prst="rect">
            <a:avLst/>
          </a:prstGeom>
          <a:ln w="57150">
            <a:solidFill>
              <a:srgbClr val="6E32BD"/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7162800" y="1642111"/>
            <a:ext cx="47072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Prodromal Questionnaire – Brief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1600" dirty="0"/>
              <a:t>21 položek zaměřených na symptomy 0-1 (21 max)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1600" dirty="0"/>
              <a:t>21 položek zaměřených na míru distresu 1-5 (105 max)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b="1" dirty="0"/>
              <a:t>Zaměřuje se především prodromální příznaky spojené hlavně s nedostatečným vnímáním a bizarními myšlenkami</a:t>
            </a:r>
          </a:p>
        </p:txBody>
      </p:sp>
    </p:spTree>
    <p:extLst>
      <p:ext uri="{BB962C8B-B14F-4D97-AF65-F5344CB8AC3E}">
        <p14:creationId xmlns:p14="http://schemas.microsoft.com/office/powerpoint/2010/main" val="2684458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27">
            <a:extLst>
              <a:ext uri="{FF2B5EF4-FFF2-40B4-BE49-F238E27FC236}">
                <a16:creationId xmlns:a16="http://schemas.microsoft.com/office/drawing/2014/main" id="{7C61BE61-7CFB-4345-B4F9-92C8F362A195}"/>
              </a:ext>
            </a:extLst>
          </p:cNvPr>
          <p:cNvSpPr txBox="1"/>
          <p:nvPr/>
        </p:nvSpPr>
        <p:spPr>
          <a:xfrm>
            <a:off x="1394402" y="505127"/>
            <a:ext cx="10232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Online poradna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0AB48B5-51E6-4437-B259-4CA625FF96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2" t="2021" r="22322" b="9028"/>
          <a:stretch/>
        </p:blipFill>
        <p:spPr>
          <a:xfrm>
            <a:off x="1534885" y="1320926"/>
            <a:ext cx="8432373" cy="5553402"/>
          </a:xfrm>
          <a:prstGeom prst="rect">
            <a:avLst/>
          </a:prstGeom>
          <a:ln w="57150">
            <a:solidFill>
              <a:srgbClr val="FF297B"/>
            </a:solidFill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2D90DF5-C33F-4A46-9E0E-5EA26A9F59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75" r="35848" b="19008"/>
          <a:stretch/>
        </p:blipFill>
        <p:spPr>
          <a:xfrm>
            <a:off x="6351813" y="2095146"/>
            <a:ext cx="5633357" cy="4119024"/>
          </a:xfrm>
          <a:prstGeom prst="rect">
            <a:avLst/>
          </a:prstGeom>
          <a:ln w="57150">
            <a:solidFill>
              <a:srgbClr val="6E32BD"/>
            </a:solidFill>
          </a:ln>
        </p:spPr>
      </p:pic>
    </p:spTree>
    <p:extLst>
      <p:ext uri="{BB962C8B-B14F-4D97-AF65-F5344CB8AC3E}">
        <p14:creationId xmlns:p14="http://schemas.microsoft.com/office/powerpoint/2010/main" val="3928218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Aktuality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724526" y="1451551"/>
            <a:ext cx="9629274" cy="5260975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dk1"/>
                </a:solidFill>
              </a:rPr>
              <a:t>Extra vzdělávání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dk1"/>
                </a:solidFill>
              </a:rPr>
              <a:t>ED/EI workshop (říjen 2020)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dk1"/>
                </a:solidFill>
              </a:rPr>
              <a:t>ED: informační kampaň / hodnocení rizika (CAARMS) /  hodnocení dalších rizik (genetická rizika, zneužívání látek) / </a:t>
            </a:r>
            <a:r>
              <a:rPr lang="cs-CZ" dirty="0" err="1">
                <a:solidFill>
                  <a:schemeClr val="dk1"/>
                </a:solidFill>
              </a:rPr>
              <a:t>neurokognitivní</a:t>
            </a:r>
            <a:r>
              <a:rPr lang="cs-CZ" dirty="0">
                <a:solidFill>
                  <a:schemeClr val="dk1"/>
                </a:solidFill>
              </a:rPr>
              <a:t> testy (EEG, MRI, PET) / další hodnocení)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dk1"/>
                </a:solidFill>
              </a:rPr>
              <a:t>EI: práce s rodinou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dk1"/>
                </a:solidFill>
              </a:rPr>
              <a:t>Open </a:t>
            </a:r>
            <a:r>
              <a:rPr lang="cs-CZ" dirty="0" err="1">
                <a:solidFill>
                  <a:schemeClr val="dk1"/>
                </a:solidFill>
              </a:rPr>
              <a:t>Dialogue</a:t>
            </a:r>
            <a:r>
              <a:rPr lang="cs-CZ" dirty="0">
                <a:solidFill>
                  <a:schemeClr val="dk1"/>
                </a:solidFill>
              </a:rPr>
              <a:t> (prosinec 2020)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dk1"/>
                </a:solidFill>
              </a:rPr>
              <a:t>Hodnocení </a:t>
            </a:r>
            <a:r>
              <a:rPr lang="cs-CZ" dirty="0" err="1">
                <a:solidFill>
                  <a:schemeClr val="dk1"/>
                </a:solidFill>
              </a:rPr>
              <a:t>fidelity</a:t>
            </a:r>
            <a:endParaRPr lang="cs-CZ" dirty="0">
              <a:solidFill>
                <a:schemeClr val="dk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dk1"/>
                </a:solidFill>
              </a:rPr>
              <a:t>Příprava kvalitativní evaluace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dk1"/>
                </a:solidFill>
              </a:rPr>
              <a:t>Individuální rozhovory se stakeholdery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dk1"/>
                </a:solidFill>
              </a:rPr>
              <a:t>Záměr: zhodnotit proces implementace a dopad v cílových regionech; Cílová skupina: poskytovatelé služeb, školy, úřady aj.; Zima 2020 a zima 2021; Rozsah: 4-10 rozhovorů na region (cca 15-20 minut)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dk1"/>
                </a:solidFill>
              </a:rPr>
              <a:t>Setkání se zahraniční expertní platformou</a:t>
            </a:r>
          </a:p>
          <a:p>
            <a:pPr marL="0" indent="0">
              <a:buNone/>
            </a:pPr>
            <a:endParaRPr lang="cs-CZ" b="1" dirty="0">
              <a:solidFill>
                <a:schemeClr val="dk1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695CA16-A6BD-4B32-A060-A42FECA8F6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929" y="17710"/>
            <a:ext cx="2803070" cy="186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240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547A20-5291-4B55-91FF-BC1BC7619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Zahraniční expertní platforma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930CEB-78F7-4EF7-8ACB-013D1FC1E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4526" y="1404257"/>
            <a:ext cx="9629274" cy="4772706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cs-CZ" sz="2400" b="1" dirty="0">
                <a:solidFill>
                  <a:schemeClr val="accent2"/>
                </a:solidFill>
              </a:rPr>
              <a:t>29. - 30. 9. 2020</a:t>
            </a:r>
          </a:p>
          <a:p>
            <a:pPr marL="457200" lvl="1" indent="0">
              <a:buNone/>
            </a:pPr>
            <a:endParaRPr lang="cs-CZ" b="1" dirty="0"/>
          </a:p>
          <a:p>
            <a:pPr marL="457200" lvl="1" indent="0">
              <a:buNone/>
            </a:pPr>
            <a:r>
              <a:rPr lang="cs-CZ" b="1" dirty="0"/>
              <a:t>Aktuality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Poskytování služeb včasných intervencí v průběhu Covidu-19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Hodnocení </a:t>
            </a:r>
            <a:r>
              <a:rPr lang="cs-CZ" dirty="0" err="1"/>
              <a:t>fidelity</a:t>
            </a:r>
            <a:r>
              <a:rPr lang="cs-CZ" dirty="0"/>
              <a:t> poskytovaných služeb včasné intervence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Studie FEP&amp;DUP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lvl="1" indent="0">
              <a:buNone/>
            </a:pPr>
            <a:r>
              <a:rPr lang="cs-CZ" b="1" dirty="0"/>
              <a:t>Diseminace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Mediální kampaně (tištěné dokumenty, sociální média, Google </a:t>
            </a:r>
            <a:r>
              <a:rPr lang="cs-CZ" dirty="0" err="1"/>
              <a:t>results</a:t>
            </a:r>
            <a:r>
              <a:rPr lang="cs-CZ" dirty="0"/>
              <a:t> </a:t>
            </a:r>
            <a:r>
              <a:rPr lang="cs-CZ" dirty="0" err="1"/>
              <a:t>etc</a:t>
            </a:r>
            <a:r>
              <a:rPr lang="cs-CZ" dirty="0"/>
              <a:t>.)</a:t>
            </a:r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r>
              <a:rPr lang="cs-CZ" b="1" dirty="0"/>
              <a:t>Udržitelnost projektu 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Podpora zahrnutí služeb pod zdravotnický systém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Doporučení navázat týmy mimo systém psychiatrické péče (všeobecné nemocnice)</a:t>
            </a:r>
          </a:p>
        </p:txBody>
      </p:sp>
    </p:spTree>
    <p:extLst>
      <p:ext uri="{BB962C8B-B14F-4D97-AF65-F5344CB8AC3E}">
        <p14:creationId xmlns:p14="http://schemas.microsoft.com/office/powerpoint/2010/main" val="3100885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b="1" dirty="0"/>
              <a:t>Fungování v nouzovém režimu</a:t>
            </a:r>
            <a:endParaRPr lang="en-GB" b="1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724526" y="1451551"/>
            <a:ext cx="9629274" cy="52609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16. března – 31. května 2020</a:t>
            </a:r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b="1" dirty="0" err="1"/>
              <a:t>Omezit</a:t>
            </a:r>
            <a:r>
              <a:rPr lang="en-GB" b="1" dirty="0"/>
              <a:t> </a:t>
            </a:r>
            <a:r>
              <a:rPr lang="en-GB" b="1" dirty="0" err="1"/>
              <a:t>aktivní</a:t>
            </a:r>
            <a:r>
              <a:rPr lang="en-GB" b="1" dirty="0"/>
              <a:t> </a:t>
            </a:r>
            <a:r>
              <a:rPr lang="en-GB" b="1" dirty="0" err="1"/>
              <a:t>detekci</a:t>
            </a:r>
            <a:endParaRPr lang="en-GB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 err="1"/>
              <a:t>Udržovat</a:t>
            </a:r>
            <a:r>
              <a:rPr lang="en-GB" dirty="0"/>
              <a:t> </a:t>
            </a:r>
            <a:r>
              <a:rPr lang="en-GB" dirty="0" err="1"/>
              <a:t>sociální</a:t>
            </a:r>
            <a:r>
              <a:rPr lang="en-GB" dirty="0"/>
              <a:t> </a:t>
            </a:r>
            <a:r>
              <a:rPr lang="en-GB" dirty="0" err="1"/>
              <a:t>kontakt</a:t>
            </a:r>
            <a:r>
              <a:rPr lang="en-GB" dirty="0"/>
              <a:t> s </a:t>
            </a:r>
            <a:r>
              <a:rPr lang="en-GB" dirty="0" err="1"/>
              <a:t>klienty</a:t>
            </a:r>
            <a:r>
              <a:rPr lang="en-GB" dirty="0"/>
              <a:t> </a:t>
            </a:r>
            <a:r>
              <a:rPr lang="en-GB" dirty="0" err="1"/>
              <a:t>služby</a:t>
            </a:r>
            <a:r>
              <a:rPr lang="en-GB" dirty="0"/>
              <a:t> s </a:t>
            </a:r>
            <a:r>
              <a:rPr lang="en-GB" dirty="0" err="1"/>
              <a:t>výraznou</a:t>
            </a:r>
            <a:r>
              <a:rPr lang="en-GB" dirty="0"/>
              <a:t> </a:t>
            </a:r>
            <a:r>
              <a:rPr lang="en-GB" dirty="0" err="1"/>
              <a:t>preferencí</a:t>
            </a:r>
            <a:r>
              <a:rPr lang="en-GB" dirty="0"/>
              <a:t> </a:t>
            </a:r>
            <a:r>
              <a:rPr lang="en-GB" b="1" dirty="0" err="1"/>
              <a:t>distančního</a:t>
            </a:r>
            <a:r>
              <a:rPr lang="en-GB" b="1" dirty="0"/>
              <a:t> </a:t>
            </a:r>
            <a:r>
              <a:rPr lang="en-GB" b="1" dirty="0" err="1"/>
              <a:t>kontaktu</a:t>
            </a:r>
            <a:r>
              <a:rPr lang="en-GB" b="1" dirty="0"/>
              <a:t> </a:t>
            </a:r>
            <a:r>
              <a:rPr lang="en-GB" dirty="0"/>
              <a:t>(</a:t>
            </a:r>
            <a:r>
              <a:rPr lang="en-GB" dirty="0" err="1"/>
              <a:t>telefon</a:t>
            </a:r>
            <a:r>
              <a:rPr lang="en-GB" dirty="0"/>
              <a:t>, email, skype, zoom </a:t>
            </a:r>
            <a:r>
              <a:rPr lang="en-GB" dirty="0" err="1"/>
              <a:t>či</a:t>
            </a:r>
            <a:r>
              <a:rPr lang="en-GB" dirty="0"/>
              <a:t> </a:t>
            </a:r>
            <a:r>
              <a:rPr lang="en-GB" dirty="0" err="1"/>
              <a:t>jiné</a:t>
            </a:r>
            <a:r>
              <a:rPr lang="en-GB" dirty="0"/>
              <a:t> </a:t>
            </a:r>
            <a:r>
              <a:rPr lang="en-GB" dirty="0" err="1"/>
              <a:t>nástroje</a:t>
            </a:r>
            <a:r>
              <a:rPr lang="en-GB" dirty="0"/>
              <a:t> </a:t>
            </a:r>
            <a:r>
              <a:rPr lang="en-GB" dirty="0" err="1"/>
              <a:t>podle</a:t>
            </a:r>
            <a:r>
              <a:rPr lang="en-GB" dirty="0"/>
              <a:t> </a:t>
            </a:r>
            <a:r>
              <a:rPr lang="en-GB" dirty="0" err="1"/>
              <a:t>volby</a:t>
            </a:r>
            <a:r>
              <a:rPr lang="en-GB" dirty="0"/>
              <a:t> a </a:t>
            </a:r>
            <a:r>
              <a:rPr lang="en-GB" dirty="0" err="1"/>
              <a:t>možností</a:t>
            </a:r>
            <a:r>
              <a:rPr lang="en-GB" dirty="0"/>
              <a:t> </a:t>
            </a:r>
            <a:r>
              <a:rPr lang="en-GB" dirty="0" err="1"/>
              <a:t>klientů</a:t>
            </a:r>
            <a:r>
              <a:rPr lang="en-GB" dirty="0"/>
              <a:t>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b="1" dirty="0" err="1"/>
              <a:t>Osobní</a:t>
            </a:r>
            <a:r>
              <a:rPr lang="en-GB" b="1" dirty="0"/>
              <a:t> </a:t>
            </a:r>
            <a:r>
              <a:rPr lang="en-GB" b="1" dirty="0" err="1"/>
              <a:t>kontakt</a:t>
            </a:r>
            <a:r>
              <a:rPr lang="en-GB" b="1" dirty="0"/>
              <a:t> </a:t>
            </a:r>
            <a:r>
              <a:rPr lang="en-GB" b="1" dirty="0" err="1"/>
              <a:t>pouze</a:t>
            </a:r>
            <a:r>
              <a:rPr lang="en-GB" b="1" dirty="0"/>
              <a:t> </a:t>
            </a:r>
            <a:r>
              <a:rPr lang="en-GB" b="1" dirty="0" err="1"/>
              <a:t>výjimečně</a:t>
            </a:r>
            <a:r>
              <a:rPr lang="en-GB" b="1" dirty="0"/>
              <a:t> </a:t>
            </a:r>
            <a:r>
              <a:rPr lang="en-GB" dirty="0"/>
              <a:t>u </a:t>
            </a:r>
            <a:r>
              <a:rPr lang="en-GB" dirty="0" err="1"/>
              <a:t>klientů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zájemců</a:t>
            </a:r>
            <a:r>
              <a:rPr lang="en-GB" dirty="0"/>
              <a:t> o </a:t>
            </a:r>
            <a:r>
              <a:rPr lang="en-GB" dirty="0" err="1"/>
              <a:t>službu</a:t>
            </a:r>
            <a:r>
              <a:rPr lang="en-GB" dirty="0"/>
              <a:t>, u </a:t>
            </a:r>
            <a:r>
              <a:rPr lang="en-GB" dirty="0" err="1"/>
              <a:t>kterých</a:t>
            </a:r>
            <a:r>
              <a:rPr lang="en-GB" dirty="0"/>
              <a:t> on-line </a:t>
            </a:r>
            <a:r>
              <a:rPr lang="en-GB" dirty="0" err="1"/>
              <a:t>terapie</a:t>
            </a:r>
            <a:r>
              <a:rPr lang="en-GB" dirty="0"/>
              <a:t> z </a:t>
            </a:r>
            <a:r>
              <a:rPr lang="en-GB" dirty="0" err="1"/>
              <a:t>nějakého</a:t>
            </a:r>
            <a:r>
              <a:rPr lang="en-GB" dirty="0"/>
              <a:t> </a:t>
            </a:r>
            <a:r>
              <a:rPr lang="en-GB" dirty="0" err="1"/>
              <a:t>důvodu</a:t>
            </a:r>
            <a:r>
              <a:rPr lang="en-GB" dirty="0"/>
              <a:t> </a:t>
            </a:r>
            <a:r>
              <a:rPr lang="en-GB" dirty="0" err="1"/>
              <a:t>není</a:t>
            </a:r>
            <a:r>
              <a:rPr lang="en-GB" dirty="0"/>
              <a:t> </a:t>
            </a:r>
            <a:r>
              <a:rPr lang="en-GB" dirty="0" err="1"/>
              <a:t>možná</a:t>
            </a:r>
            <a:r>
              <a:rPr lang="en-GB" dirty="0"/>
              <a:t> a u </a:t>
            </a:r>
            <a:r>
              <a:rPr lang="en-GB" dirty="0" err="1"/>
              <a:t>kterých</a:t>
            </a:r>
            <a:r>
              <a:rPr lang="en-GB" dirty="0"/>
              <a:t> </a:t>
            </a:r>
            <a:r>
              <a:rPr lang="en-GB" dirty="0" err="1"/>
              <a:t>zároveň</a:t>
            </a:r>
            <a:r>
              <a:rPr lang="en-GB" dirty="0"/>
              <a:t> </a:t>
            </a:r>
            <a:r>
              <a:rPr lang="en-GB" dirty="0" err="1"/>
              <a:t>hrozí</a:t>
            </a:r>
            <a:r>
              <a:rPr lang="en-GB" dirty="0"/>
              <a:t> </a:t>
            </a:r>
            <a:r>
              <a:rPr lang="en-GB" dirty="0" err="1"/>
              <a:t>závažná</a:t>
            </a:r>
            <a:r>
              <a:rPr lang="en-GB" dirty="0"/>
              <a:t> </a:t>
            </a:r>
            <a:r>
              <a:rPr lang="en-GB" dirty="0" err="1"/>
              <a:t>psychická</a:t>
            </a:r>
            <a:r>
              <a:rPr lang="en-GB" dirty="0"/>
              <a:t> </a:t>
            </a:r>
            <a:r>
              <a:rPr lang="en-GB" dirty="0" err="1"/>
              <a:t>dekompenzace</a:t>
            </a:r>
            <a:r>
              <a:rPr lang="en-GB" dirty="0"/>
              <a:t>, </a:t>
            </a:r>
            <a:r>
              <a:rPr lang="en-GB" dirty="0" err="1"/>
              <a:t>například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smyslu</a:t>
            </a:r>
            <a:r>
              <a:rPr lang="en-GB" dirty="0"/>
              <a:t> </a:t>
            </a:r>
            <a:r>
              <a:rPr lang="en-GB" dirty="0" err="1"/>
              <a:t>deprese</a:t>
            </a:r>
            <a:r>
              <a:rPr lang="en-GB" dirty="0"/>
              <a:t>, </a:t>
            </a:r>
            <a:r>
              <a:rPr lang="en-GB" dirty="0" err="1"/>
              <a:t>psychózy</a:t>
            </a:r>
            <a:r>
              <a:rPr lang="en-GB" dirty="0"/>
              <a:t>, </a:t>
            </a:r>
            <a:r>
              <a:rPr lang="en-GB" dirty="0" err="1"/>
              <a:t>nárazového</a:t>
            </a:r>
            <a:r>
              <a:rPr lang="en-GB" dirty="0"/>
              <a:t> </a:t>
            </a:r>
            <a:r>
              <a:rPr lang="en-GB" dirty="0" err="1"/>
              <a:t>závislostního</a:t>
            </a:r>
            <a:r>
              <a:rPr lang="en-GB" dirty="0"/>
              <a:t> </a:t>
            </a:r>
            <a:r>
              <a:rPr lang="en-GB" dirty="0" err="1"/>
              <a:t>chování</a:t>
            </a:r>
            <a:r>
              <a:rPr lang="en-GB" dirty="0"/>
              <a:t> v </a:t>
            </a:r>
            <a:r>
              <a:rPr lang="en-GB" dirty="0" err="1"/>
              <a:t>jeho</a:t>
            </a:r>
            <a:r>
              <a:rPr lang="en-GB" dirty="0"/>
              <a:t> </a:t>
            </a:r>
            <a:r>
              <a:rPr lang="en-GB" dirty="0" err="1"/>
              <a:t>závažné</a:t>
            </a:r>
            <a:r>
              <a:rPr lang="en-GB" dirty="0"/>
              <a:t> </a:t>
            </a:r>
            <a:r>
              <a:rPr lang="en-GB" dirty="0" err="1"/>
              <a:t>formě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panické</a:t>
            </a:r>
            <a:r>
              <a:rPr lang="en-GB" dirty="0"/>
              <a:t> </a:t>
            </a:r>
            <a:r>
              <a:rPr lang="en-GB" dirty="0" err="1"/>
              <a:t>poruchy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80484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DE5A53-3D51-4235-BEFC-148B01FFE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4526" y="1102623"/>
            <a:ext cx="9629274" cy="4351338"/>
          </a:xfrm>
        </p:spPr>
        <p:txBody>
          <a:bodyPr/>
          <a:lstStyle/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22559142-8DB0-4F4D-8255-E561C4060C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797043"/>
              </p:ext>
            </p:extLst>
          </p:nvPr>
        </p:nvGraphicFramePr>
        <p:xfrm>
          <a:off x="1431235" y="1217057"/>
          <a:ext cx="9922565" cy="5275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61A2EC45-F8F2-4737-BACF-38FD4CC17CC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b="1" dirty="0"/>
              <a:t>Vývoj počtu nových klientů</a:t>
            </a:r>
          </a:p>
        </p:txBody>
      </p:sp>
      <p:sp>
        <p:nvSpPr>
          <p:cNvPr id="12" name="Obdélník 11"/>
          <p:cNvSpPr/>
          <p:nvPr/>
        </p:nvSpPr>
        <p:spPr>
          <a:xfrm rot="16200000">
            <a:off x="-477411" y="3462050"/>
            <a:ext cx="3558208" cy="4256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2"/>
                </a:solidFill>
              </a:rPr>
              <a:t>Počet nových klientů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1460358" y="1690688"/>
            <a:ext cx="436248" cy="4273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dirty="0">
                <a:solidFill>
                  <a:schemeClr val="tx2"/>
                </a:solidFill>
              </a:rPr>
              <a:t>25</a:t>
            </a:r>
          </a:p>
          <a:p>
            <a:endParaRPr lang="cs-CZ" sz="1200" dirty="0">
              <a:solidFill>
                <a:schemeClr val="tx2"/>
              </a:solidFill>
            </a:endParaRPr>
          </a:p>
          <a:p>
            <a:endParaRPr lang="cs-CZ" sz="1200" dirty="0">
              <a:solidFill>
                <a:schemeClr val="tx2"/>
              </a:solidFill>
            </a:endParaRPr>
          </a:p>
          <a:p>
            <a:endParaRPr lang="cs-CZ" sz="1600" dirty="0">
              <a:solidFill>
                <a:schemeClr val="tx2"/>
              </a:solidFill>
            </a:endParaRPr>
          </a:p>
          <a:p>
            <a:r>
              <a:rPr lang="cs-CZ" sz="1600" b="1" dirty="0">
                <a:solidFill>
                  <a:schemeClr val="tx2"/>
                </a:solidFill>
              </a:rPr>
              <a:t>20</a:t>
            </a:r>
          </a:p>
          <a:p>
            <a:endParaRPr lang="cs-CZ" sz="1600" dirty="0">
              <a:solidFill>
                <a:schemeClr val="tx2"/>
              </a:solidFill>
            </a:endParaRPr>
          </a:p>
          <a:p>
            <a:endParaRPr lang="cs-CZ" sz="1400" dirty="0">
              <a:solidFill>
                <a:schemeClr val="tx2"/>
              </a:solidFill>
            </a:endParaRPr>
          </a:p>
          <a:p>
            <a:endParaRPr lang="cs-CZ" sz="1400" dirty="0">
              <a:solidFill>
                <a:schemeClr val="tx2"/>
              </a:solidFill>
            </a:endParaRPr>
          </a:p>
          <a:p>
            <a:r>
              <a:rPr lang="cs-CZ" sz="1600" dirty="0">
                <a:solidFill>
                  <a:schemeClr val="tx2"/>
                </a:solidFill>
              </a:rPr>
              <a:t>15</a:t>
            </a:r>
          </a:p>
          <a:p>
            <a:endParaRPr lang="cs-CZ" sz="1600" dirty="0">
              <a:solidFill>
                <a:schemeClr val="tx2"/>
              </a:solidFill>
            </a:endParaRPr>
          </a:p>
          <a:p>
            <a:endParaRPr lang="cs-CZ" sz="1600" dirty="0">
              <a:solidFill>
                <a:schemeClr val="tx2"/>
              </a:solidFill>
            </a:endParaRPr>
          </a:p>
          <a:p>
            <a:endParaRPr lang="cs-CZ" sz="1600" dirty="0">
              <a:solidFill>
                <a:schemeClr val="tx2"/>
              </a:solidFill>
            </a:endParaRPr>
          </a:p>
          <a:p>
            <a:r>
              <a:rPr lang="cs-CZ" sz="1600" dirty="0">
                <a:solidFill>
                  <a:schemeClr val="tx2"/>
                </a:solidFill>
              </a:rPr>
              <a:t>10 </a:t>
            </a:r>
          </a:p>
          <a:p>
            <a:endParaRPr lang="cs-CZ" sz="1600" dirty="0">
              <a:solidFill>
                <a:schemeClr val="tx2"/>
              </a:solidFill>
            </a:endParaRPr>
          </a:p>
          <a:p>
            <a:endParaRPr lang="cs-CZ" sz="1600" dirty="0">
              <a:solidFill>
                <a:schemeClr val="tx2"/>
              </a:solidFill>
            </a:endParaRPr>
          </a:p>
          <a:p>
            <a:r>
              <a:rPr lang="cs-CZ" sz="1600" dirty="0">
                <a:solidFill>
                  <a:schemeClr val="tx2"/>
                </a:solidFill>
              </a:rPr>
              <a:t>5 </a:t>
            </a:r>
          </a:p>
          <a:p>
            <a:endParaRPr lang="cs-CZ" sz="1600" dirty="0">
              <a:solidFill>
                <a:schemeClr val="tx2"/>
              </a:solidFill>
            </a:endParaRPr>
          </a:p>
          <a:p>
            <a:endParaRPr lang="cs-CZ" sz="1600" dirty="0">
              <a:solidFill>
                <a:schemeClr val="tx2"/>
              </a:solidFill>
            </a:endParaRPr>
          </a:p>
          <a:p>
            <a:r>
              <a:rPr lang="cs-CZ" sz="1600" dirty="0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4316896" y="6280068"/>
            <a:ext cx="3558208" cy="4256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2"/>
                </a:solidFill>
              </a:rPr>
              <a:t>Časová osa</a:t>
            </a:r>
          </a:p>
        </p:txBody>
      </p:sp>
      <p:sp>
        <p:nvSpPr>
          <p:cNvPr id="4" name="Obdélník 3"/>
          <p:cNvSpPr/>
          <p:nvPr/>
        </p:nvSpPr>
        <p:spPr>
          <a:xfrm>
            <a:off x="1724526" y="5849007"/>
            <a:ext cx="172080" cy="168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CC541C3-8E7A-4E60-B478-A9AC8846E4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107" y="0"/>
            <a:ext cx="106068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615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A2EC45-F8F2-4737-BACF-38FD4CC17CC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b="1" dirty="0"/>
              <a:t>Indikátory projektu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DE5A53-3D51-4235-BEFC-148B01FFE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4526" y="1102623"/>
            <a:ext cx="9629274" cy="4351338"/>
          </a:xfrm>
        </p:spPr>
        <p:txBody>
          <a:bodyPr/>
          <a:lstStyle/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300CB931-316C-4E77-B8FC-DD1336B94F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931915"/>
              </p:ext>
            </p:extLst>
          </p:nvPr>
        </p:nvGraphicFramePr>
        <p:xfrm>
          <a:off x="1724524" y="1636718"/>
          <a:ext cx="8757621" cy="471185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437612">
                  <a:extLst>
                    <a:ext uri="{9D8B030D-6E8A-4147-A177-3AD203B41FA5}">
                      <a16:colId xmlns:a16="http://schemas.microsoft.com/office/drawing/2014/main" val="488068673"/>
                    </a:ext>
                  </a:extLst>
                </a:gridCol>
                <a:gridCol w="1640003">
                  <a:extLst>
                    <a:ext uri="{9D8B030D-6E8A-4147-A177-3AD203B41FA5}">
                      <a16:colId xmlns:a16="http://schemas.microsoft.com/office/drawing/2014/main" val="2989372669"/>
                    </a:ext>
                  </a:extLst>
                </a:gridCol>
                <a:gridCol w="1560002">
                  <a:extLst>
                    <a:ext uri="{9D8B030D-6E8A-4147-A177-3AD203B41FA5}">
                      <a16:colId xmlns:a16="http://schemas.microsoft.com/office/drawing/2014/main" val="458335084"/>
                    </a:ext>
                  </a:extLst>
                </a:gridCol>
                <a:gridCol w="1560002">
                  <a:extLst>
                    <a:ext uri="{9D8B030D-6E8A-4147-A177-3AD203B41FA5}">
                      <a16:colId xmlns:a16="http://schemas.microsoft.com/office/drawing/2014/main" val="2607145765"/>
                    </a:ext>
                  </a:extLst>
                </a:gridCol>
                <a:gridCol w="1560002">
                  <a:extLst>
                    <a:ext uri="{9D8B030D-6E8A-4147-A177-3AD203B41FA5}">
                      <a16:colId xmlns:a16="http://schemas.microsoft.com/office/drawing/2014/main" val="2183179173"/>
                    </a:ext>
                  </a:extLst>
                </a:gridCol>
              </a:tblGrid>
              <a:tr h="6052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dirty="0">
                          <a:effectLst/>
                        </a:rPr>
                        <a:t> Indikátor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Cílový počet osob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Celkem 2019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Celkem 2020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Celkem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2767023"/>
                  </a:ext>
                </a:extLst>
              </a:tr>
              <a:tr h="9877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Počet klientů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cs-CZ" sz="2000" b="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600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3824479"/>
                  </a:ext>
                </a:extLst>
              </a:tr>
              <a:tr h="9877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Počet rodinných příslušníků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cs-CZ" sz="2000" b="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6330493"/>
                  </a:ext>
                </a:extLst>
              </a:tr>
              <a:tr h="854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Počet klientů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aseline="0" dirty="0">
                          <a:effectLst/>
                        </a:rPr>
                        <a:t>(40+ hodin)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9693286"/>
                  </a:ext>
                </a:extLst>
              </a:tr>
              <a:tr h="78098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Počet detekčních služeb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---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3004131"/>
                  </a:ext>
                </a:extLst>
              </a:tr>
            </a:tbl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6749456" y="6268561"/>
            <a:ext cx="3718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/>
              <a:t>Stav ke dni 30. 9. 2020</a:t>
            </a:r>
          </a:p>
        </p:txBody>
      </p:sp>
    </p:spTree>
    <p:extLst>
      <p:ext uri="{BB962C8B-B14F-4D97-AF65-F5344CB8AC3E}">
        <p14:creationId xmlns:p14="http://schemas.microsoft.com/office/powerpoint/2010/main" val="2124662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A2EC45-F8F2-4737-BACF-38FD4CC17CC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cs-CZ" b="1" dirty="0"/>
              <a:t>Výstupy projektu 04/2019–09/2020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DE5A53-3D51-4235-BEFC-148B01FFE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4526" y="1102623"/>
            <a:ext cx="9629274" cy="4351338"/>
          </a:xfrm>
        </p:spPr>
        <p:txBody>
          <a:bodyPr/>
          <a:lstStyle/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300CB931-316C-4E77-B8FC-DD1336B94F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068261"/>
              </p:ext>
            </p:extLst>
          </p:nvPr>
        </p:nvGraphicFramePr>
        <p:xfrm>
          <a:off x="1724525" y="1636718"/>
          <a:ext cx="8667361" cy="141880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162291">
                  <a:extLst>
                    <a:ext uri="{9D8B030D-6E8A-4147-A177-3AD203B41FA5}">
                      <a16:colId xmlns:a16="http://schemas.microsoft.com/office/drawing/2014/main" val="488068673"/>
                    </a:ext>
                  </a:extLst>
                </a:gridCol>
                <a:gridCol w="1454771">
                  <a:extLst>
                    <a:ext uri="{9D8B030D-6E8A-4147-A177-3AD203B41FA5}">
                      <a16:colId xmlns:a16="http://schemas.microsoft.com/office/drawing/2014/main" val="2989372669"/>
                    </a:ext>
                  </a:extLst>
                </a:gridCol>
                <a:gridCol w="1383804">
                  <a:extLst>
                    <a:ext uri="{9D8B030D-6E8A-4147-A177-3AD203B41FA5}">
                      <a16:colId xmlns:a16="http://schemas.microsoft.com/office/drawing/2014/main" val="2607145765"/>
                    </a:ext>
                  </a:extLst>
                </a:gridCol>
                <a:gridCol w="2493886">
                  <a:extLst>
                    <a:ext uri="{9D8B030D-6E8A-4147-A177-3AD203B41FA5}">
                      <a16:colId xmlns:a16="http://schemas.microsoft.com/office/drawing/2014/main" val="3778047526"/>
                    </a:ext>
                  </a:extLst>
                </a:gridCol>
                <a:gridCol w="1172609">
                  <a:extLst>
                    <a:ext uri="{9D8B030D-6E8A-4147-A177-3AD203B41FA5}">
                      <a16:colId xmlns:a16="http://schemas.microsoft.com/office/drawing/2014/main" val="2981218827"/>
                    </a:ext>
                  </a:extLst>
                </a:gridCol>
              </a:tblGrid>
              <a:tr h="484049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 </a:t>
                      </a:r>
                      <a:r>
                        <a:rPr lang="cs-CZ" sz="1800" b="1" i="0" u="sng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Detekce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Blansko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Plzeň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Praha 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Celkem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52767023"/>
                  </a:ext>
                </a:extLst>
              </a:tr>
              <a:tr h="439456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Počet kontaktů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415</a:t>
                      </a:r>
                      <a:endParaRPr lang="en-GB" sz="1800" b="0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199</a:t>
                      </a:r>
                      <a:endParaRPr lang="en-GB" sz="1800" b="0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269</a:t>
                      </a:r>
                      <a:endParaRPr lang="en-GB" sz="1800" b="0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883</a:t>
                      </a:r>
                      <a:endParaRPr lang="en-GB" sz="1800" b="1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46330493"/>
                  </a:ext>
                </a:extLst>
              </a:tr>
              <a:tr h="439456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Počet detekčních služeb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237</a:t>
                      </a:r>
                      <a:endParaRPr lang="en-GB" sz="1800" b="0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197</a:t>
                      </a:r>
                      <a:endParaRPr lang="en-GB" sz="1800" b="0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224</a:t>
                      </a:r>
                      <a:endParaRPr lang="en-GB" sz="1800" b="0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658</a:t>
                      </a:r>
                      <a:endParaRPr lang="en-GB" sz="1800" b="1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99693286"/>
                  </a:ext>
                </a:extLst>
              </a:tr>
            </a:tbl>
          </a:graphicData>
        </a:graphic>
      </p:graphicFrame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6958ECC3-7F9A-4B18-A524-81E5192734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537281"/>
              </p:ext>
            </p:extLst>
          </p:nvPr>
        </p:nvGraphicFramePr>
        <p:xfrm>
          <a:off x="1724525" y="3242485"/>
          <a:ext cx="8667361" cy="128490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165167">
                  <a:extLst>
                    <a:ext uri="{9D8B030D-6E8A-4147-A177-3AD203B41FA5}">
                      <a16:colId xmlns:a16="http://schemas.microsoft.com/office/drawing/2014/main" val="3491803611"/>
                    </a:ext>
                  </a:extLst>
                </a:gridCol>
                <a:gridCol w="1451895">
                  <a:extLst>
                    <a:ext uri="{9D8B030D-6E8A-4147-A177-3AD203B41FA5}">
                      <a16:colId xmlns:a16="http://schemas.microsoft.com/office/drawing/2014/main" val="797360974"/>
                    </a:ext>
                  </a:extLst>
                </a:gridCol>
                <a:gridCol w="1431115">
                  <a:extLst>
                    <a:ext uri="{9D8B030D-6E8A-4147-A177-3AD203B41FA5}">
                      <a16:colId xmlns:a16="http://schemas.microsoft.com/office/drawing/2014/main" val="166779685"/>
                    </a:ext>
                  </a:extLst>
                </a:gridCol>
                <a:gridCol w="2400381">
                  <a:extLst>
                    <a:ext uri="{9D8B030D-6E8A-4147-A177-3AD203B41FA5}">
                      <a16:colId xmlns:a16="http://schemas.microsoft.com/office/drawing/2014/main" val="4161142817"/>
                    </a:ext>
                  </a:extLst>
                </a:gridCol>
                <a:gridCol w="1218803">
                  <a:extLst>
                    <a:ext uri="{9D8B030D-6E8A-4147-A177-3AD203B41FA5}">
                      <a16:colId xmlns:a16="http://schemas.microsoft.com/office/drawing/2014/main" val="56412758"/>
                    </a:ext>
                  </a:extLst>
                </a:gridCol>
              </a:tblGrid>
              <a:tr h="428303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 </a:t>
                      </a:r>
                      <a:r>
                        <a:rPr lang="cs-CZ" sz="1800" b="1" i="0" u="sng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Rodina</a:t>
                      </a:r>
                      <a:endParaRPr lang="en-GB" sz="1800" b="1" i="0" u="none" strike="noStrike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Blansko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Plzeň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Praha 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Celkem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23751356"/>
                  </a:ext>
                </a:extLst>
              </a:tr>
              <a:tr h="42830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Počet kontaktů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192</a:t>
                      </a:r>
                      <a:endParaRPr lang="en-GB" sz="1800" b="0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178</a:t>
                      </a:r>
                      <a:endParaRPr lang="en-GB" sz="1800" b="0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159</a:t>
                      </a:r>
                      <a:endParaRPr lang="en-GB" sz="1800" b="0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529</a:t>
                      </a:r>
                      <a:endParaRPr lang="en-GB" sz="1800" b="1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90136832"/>
                  </a:ext>
                </a:extLst>
              </a:tr>
              <a:tr h="42830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Počet klientů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41</a:t>
                      </a:r>
                      <a:endParaRPr lang="en-GB" sz="1800" b="0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44</a:t>
                      </a:r>
                      <a:endParaRPr lang="en-GB" sz="1800" b="0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59</a:t>
                      </a:r>
                      <a:endParaRPr lang="en-GB" sz="1800" b="0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144</a:t>
                      </a:r>
                      <a:endParaRPr lang="en-GB" sz="1800" b="1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94876821"/>
                  </a:ext>
                </a:extLst>
              </a:tr>
            </a:tbl>
          </a:graphicData>
        </a:graphic>
      </p:graphicFrame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AF56C365-D1B0-4DBF-A209-528D2F7C0C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052498"/>
              </p:ext>
            </p:extLst>
          </p:nvPr>
        </p:nvGraphicFramePr>
        <p:xfrm>
          <a:off x="1724525" y="4749217"/>
          <a:ext cx="8667361" cy="144224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165167">
                  <a:extLst>
                    <a:ext uri="{9D8B030D-6E8A-4147-A177-3AD203B41FA5}">
                      <a16:colId xmlns:a16="http://schemas.microsoft.com/office/drawing/2014/main" val="3862663301"/>
                    </a:ext>
                  </a:extLst>
                </a:gridCol>
                <a:gridCol w="1463722">
                  <a:extLst>
                    <a:ext uri="{9D8B030D-6E8A-4147-A177-3AD203B41FA5}">
                      <a16:colId xmlns:a16="http://schemas.microsoft.com/office/drawing/2014/main" val="2561938100"/>
                    </a:ext>
                  </a:extLst>
                </a:gridCol>
                <a:gridCol w="1454770">
                  <a:extLst>
                    <a:ext uri="{9D8B030D-6E8A-4147-A177-3AD203B41FA5}">
                      <a16:colId xmlns:a16="http://schemas.microsoft.com/office/drawing/2014/main" val="195811678"/>
                    </a:ext>
                  </a:extLst>
                </a:gridCol>
                <a:gridCol w="2364898">
                  <a:extLst>
                    <a:ext uri="{9D8B030D-6E8A-4147-A177-3AD203B41FA5}">
                      <a16:colId xmlns:a16="http://schemas.microsoft.com/office/drawing/2014/main" val="141819127"/>
                    </a:ext>
                  </a:extLst>
                </a:gridCol>
                <a:gridCol w="1218804">
                  <a:extLst>
                    <a:ext uri="{9D8B030D-6E8A-4147-A177-3AD203B41FA5}">
                      <a16:colId xmlns:a16="http://schemas.microsoft.com/office/drawing/2014/main" val="1786237356"/>
                    </a:ext>
                  </a:extLst>
                </a:gridCol>
              </a:tblGrid>
              <a:tr h="480747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 </a:t>
                      </a:r>
                      <a:r>
                        <a:rPr lang="cs-CZ" sz="1800" b="1" i="0" u="sng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Klienti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Blansko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Plzeň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Praha 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Celkem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12998810"/>
                  </a:ext>
                </a:extLst>
              </a:tr>
              <a:tr h="48074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Počet kontaktů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1153</a:t>
                      </a:r>
                      <a:endParaRPr lang="en-GB" sz="1800" b="0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657</a:t>
                      </a:r>
                      <a:endParaRPr lang="en-GB" sz="1800" b="0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966</a:t>
                      </a:r>
                      <a:endParaRPr lang="en-GB" sz="1800" b="0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2776</a:t>
                      </a:r>
                      <a:endParaRPr lang="en-GB" sz="1800" b="1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47952141"/>
                  </a:ext>
                </a:extLst>
              </a:tr>
              <a:tr h="48074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Počet klientů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103</a:t>
                      </a:r>
                      <a:endParaRPr lang="en-GB" sz="1800" b="0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83</a:t>
                      </a:r>
                      <a:endParaRPr lang="en-GB" sz="1800" b="0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63</a:t>
                      </a:r>
                      <a:endParaRPr lang="en-GB" sz="1800" b="0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249</a:t>
                      </a:r>
                      <a:endParaRPr lang="en-GB" sz="1800" b="1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52922029"/>
                  </a:ext>
                </a:extLst>
              </a:tr>
            </a:tbl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6096000" y="6191458"/>
            <a:ext cx="4320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/>
              <a:t>Stav ke dni 30. 9. 2020</a:t>
            </a:r>
          </a:p>
        </p:txBody>
      </p:sp>
    </p:spTree>
    <p:extLst>
      <p:ext uri="{BB962C8B-B14F-4D97-AF65-F5344CB8AC3E}">
        <p14:creationId xmlns:p14="http://schemas.microsoft.com/office/powerpoint/2010/main" val="2725179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1077361" y="1705970"/>
            <a:ext cx="10080000" cy="2893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Nadpis 1"/>
          <p:cNvSpPr>
            <a:spLocks noGrp="1"/>
          </p:cNvSpPr>
          <p:nvPr>
            <p:ph type="ctrTitle"/>
          </p:nvPr>
        </p:nvSpPr>
        <p:spPr>
          <a:xfrm>
            <a:off x="1722960" y="1857652"/>
            <a:ext cx="9009208" cy="1571348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>
                <a:cs typeface="Times New Roman" panose="02020603050405020304" pitchFamily="18" charset="0"/>
              </a:rPr>
              <a:t>Metodika ED/EI</a:t>
            </a:r>
          </a:p>
        </p:txBody>
      </p:sp>
    </p:spTree>
    <p:extLst>
      <p:ext uri="{BB962C8B-B14F-4D97-AF65-F5344CB8AC3E}">
        <p14:creationId xmlns:p14="http://schemas.microsoft.com/office/powerpoint/2010/main" val="2613872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1077361" y="1705970"/>
            <a:ext cx="10080000" cy="2893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Nadpis 1"/>
          <p:cNvSpPr>
            <a:spLocks noGrp="1"/>
          </p:cNvSpPr>
          <p:nvPr>
            <p:ph type="ctrTitle"/>
          </p:nvPr>
        </p:nvSpPr>
        <p:spPr>
          <a:xfrm>
            <a:off x="1722960" y="1857652"/>
            <a:ext cx="9009208" cy="1571348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>
                <a:cs typeface="Times New Roman" panose="02020603050405020304" pitchFamily="18" charset="0"/>
              </a:rPr>
              <a:t>Udržitelnost ED/EI</a:t>
            </a:r>
          </a:p>
        </p:txBody>
      </p:sp>
    </p:spTree>
    <p:extLst>
      <p:ext uri="{BB962C8B-B14F-4D97-AF65-F5344CB8AC3E}">
        <p14:creationId xmlns:p14="http://schemas.microsoft.com/office/powerpoint/2010/main" val="1268691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4980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56" y="0"/>
            <a:ext cx="11543700" cy="7697168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3519377" y="1336905"/>
            <a:ext cx="850604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cs-CZ" b="1" dirty="0"/>
              <a:t>PhDr. Petr Winkler, Ph.D.</a:t>
            </a:r>
            <a:endParaRPr lang="cs-CZ" dirty="0"/>
          </a:p>
          <a:p>
            <a:pPr fontAlgn="base"/>
            <a:r>
              <a:rPr lang="cs-CZ" dirty="0"/>
              <a:t>Garant projektu</a:t>
            </a:r>
            <a:br>
              <a:rPr lang="cs-CZ" dirty="0"/>
            </a:br>
            <a:r>
              <a:rPr lang="cs-CZ" dirty="0">
                <a:hlinkClick r:id="rId3"/>
              </a:rPr>
              <a:t>petr.winkler@nudz.cz</a:t>
            </a:r>
            <a:endParaRPr lang="cs-CZ" dirty="0"/>
          </a:p>
          <a:p>
            <a:pPr fontAlgn="base"/>
            <a:endParaRPr lang="cs-CZ" dirty="0"/>
          </a:p>
          <a:p>
            <a:pPr fontAlgn="base"/>
            <a:r>
              <a:rPr lang="cs-CZ" b="1" dirty="0"/>
              <a:t>Mgr. Petr </a:t>
            </a:r>
            <a:r>
              <a:rPr lang="cs-CZ" b="1" dirty="0" err="1"/>
              <a:t>Nečina</a:t>
            </a:r>
            <a:endParaRPr lang="cs-CZ" dirty="0"/>
          </a:p>
          <a:p>
            <a:pPr fontAlgn="base"/>
            <a:r>
              <a:rPr lang="cs-CZ" dirty="0"/>
              <a:t>Projektový manažer</a:t>
            </a:r>
            <a:br>
              <a:rPr lang="cs-CZ" dirty="0"/>
            </a:br>
            <a:r>
              <a:rPr lang="cs-CZ" dirty="0">
                <a:hlinkClick r:id="rId4"/>
              </a:rPr>
              <a:t>petr.necina@nudz.cz</a:t>
            </a:r>
            <a:endParaRPr lang="cs-CZ" dirty="0"/>
          </a:p>
          <a:p>
            <a:pPr fontAlgn="base"/>
            <a:endParaRPr lang="cs-CZ" dirty="0"/>
          </a:p>
          <a:p>
            <a:pPr fontAlgn="base"/>
            <a:r>
              <a:rPr lang="cs-CZ" b="1" dirty="0"/>
              <a:t>Mgr. Pavel Říčan</a:t>
            </a:r>
            <a:endParaRPr lang="cs-CZ" dirty="0"/>
          </a:p>
          <a:p>
            <a:pPr fontAlgn="base"/>
            <a:r>
              <a:rPr lang="cs-CZ" dirty="0"/>
              <a:t>Metodik</a:t>
            </a:r>
            <a:br>
              <a:rPr lang="cs-CZ" dirty="0"/>
            </a:br>
            <a:r>
              <a:rPr lang="cs-CZ" dirty="0">
                <a:hlinkClick r:id="rId5"/>
              </a:rPr>
              <a:t>rican@cmhcd.cz</a:t>
            </a:r>
            <a:endParaRPr lang="cs-CZ" dirty="0"/>
          </a:p>
          <a:p>
            <a:pPr fontAlgn="base"/>
            <a:endParaRPr lang="cs-CZ" dirty="0"/>
          </a:p>
          <a:p>
            <a:pPr fontAlgn="base"/>
            <a:r>
              <a:rPr lang="cs-CZ" b="1" dirty="0"/>
              <a:t>Mgr. Lucie </a:t>
            </a:r>
            <a:r>
              <a:rPr lang="cs-CZ" b="1" dirty="0" err="1"/>
              <a:t>Kondrátová</a:t>
            </a:r>
            <a:endParaRPr lang="cs-CZ" dirty="0"/>
          </a:p>
          <a:p>
            <a:pPr fontAlgn="base"/>
            <a:r>
              <a:rPr lang="cs-CZ" dirty="0"/>
              <a:t>Koordinátor aktivit</a:t>
            </a:r>
            <a:br>
              <a:rPr lang="cs-CZ" dirty="0"/>
            </a:br>
            <a:r>
              <a:rPr lang="cs-CZ" dirty="0">
                <a:hlinkClick r:id="rId6"/>
              </a:rPr>
              <a:t>lucie.kondratova@nudz.cz</a:t>
            </a:r>
            <a:endParaRPr lang="cs-CZ" dirty="0"/>
          </a:p>
          <a:p>
            <a:pPr fontAlgn="base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9917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4526" y="711952"/>
            <a:ext cx="2840210" cy="624953"/>
          </a:xfrm>
        </p:spPr>
        <p:txBody>
          <a:bodyPr/>
          <a:lstStyle/>
          <a:p>
            <a:r>
              <a:rPr lang="cs-CZ" sz="3600" dirty="0"/>
              <a:t>Agenda</a:t>
            </a:r>
            <a:endParaRPr lang="en-US" sz="3600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457751"/>
              </p:ext>
            </p:extLst>
          </p:nvPr>
        </p:nvGraphicFramePr>
        <p:xfrm>
          <a:off x="1675534" y="1336906"/>
          <a:ext cx="10067289" cy="3097060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772659">
                  <a:extLst>
                    <a:ext uri="{9D8B030D-6E8A-4147-A177-3AD203B41FA5}">
                      <a16:colId xmlns:a16="http://schemas.microsoft.com/office/drawing/2014/main" val="1387615242"/>
                    </a:ext>
                  </a:extLst>
                </a:gridCol>
                <a:gridCol w="318154">
                  <a:extLst>
                    <a:ext uri="{9D8B030D-6E8A-4147-A177-3AD203B41FA5}">
                      <a16:colId xmlns:a16="http://schemas.microsoft.com/office/drawing/2014/main" val="1776301293"/>
                    </a:ext>
                  </a:extLst>
                </a:gridCol>
                <a:gridCol w="795384">
                  <a:extLst>
                    <a:ext uri="{9D8B030D-6E8A-4147-A177-3AD203B41FA5}">
                      <a16:colId xmlns:a16="http://schemas.microsoft.com/office/drawing/2014/main" val="2204126447"/>
                    </a:ext>
                  </a:extLst>
                </a:gridCol>
                <a:gridCol w="8181092">
                  <a:extLst>
                    <a:ext uri="{9D8B030D-6E8A-4147-A177-3AD203B41FA5}">
                      <a16:colId xmlns:a16="http://schemas.microsoft.com/office/drawing/2014/main" val="3949020443"/>
                    </a:ext>
                  </a:extLst>
                </a:gridCol>
              </a:tblGrid>
              <a:tr h="4446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27771389"/>
                  </a:ext>
                </a:extLst>
              </a:tr>
              <a:tr h="7321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14:00</a:t>
                      </a:r>
                      <a:endParaRPr lang="cs-CZ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- </a:t>
                      </a:r>
                      <a:endParaRPr lang="cs-CZ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16:00</a:t>
                      </a:r>
                      <a:endParaRPr lang="cs-CZ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Setkání tuzemské platformy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98642101"/>
                  </a:ext>
                </a:extLst>
              </a:tr>
              <a:tr h="18786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42950" lvl="1" indent="-285750">
                        <a:buFont typeface="Courier New" panose="02070309020205020404" pitchFamily="49" charset="0"/>
                        <a:buChar char="o"/>
                      </a:pPr>
                      <a:endParaRPr lang="cs-CZ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lvl="1" indent="-285750">
                        <a:buFont typeface="Courier New" panose="02070309020205020404" pitchFamily="49" charset="0"/>
                        <a:buChar char="o"/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Aktivity projektu</a:t>
                      </a:r>
                    </a:p>
                    <a:p>
                      <a:pPr marL="742950" lvl="1" indent="-285750">
                        <a:buFont typeface="Courier New" panose="02070309020205020404" pitchFamily="49" charset="0"/>
                        <a:buChar char="o"/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Aktuality a připravované změny</a:t>
                      </a:r>
                    </a:p>
                    <a:p>
                      <a:pPr marL="742950" lvl="1" indent="-285750">
                        <a:buFont typeface="Courier New" panose="02070309020205020404" pitchFamily="49" charset="0"/>
                        <a:buChar char="o"/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Rozsah služeb poskytovaných ED/EI týmy </a:t>
                      </a:r>
                    </a:p>
                    <a:p>
                      <a:pPr marL="742950" lvl="1" indent="-285750">
                        <a:buFont typeface="Courier New" panose="02070309020205020404" pitchFamily="49" charset="0"/>
                        <a:buChar char="o"/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Udržitelnost ED/EI služeb </a:t>
                      </a:r>
                      <a:endParaRPr lang="cs-CZ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lvl="1" indent="0">
                        <a:buFont typeface="Courier New" panose="02070309020205020404" pitchFamily="49" charset="0"/>
                        <a:buNone/>
                      </a:pPr>
                      <a:endParaRPr lang="cs-CZ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lvl="1" indent="0">
                        <a:buFont typeface="Courier New" panose="02070309020205020404" pitchFamily="49" charset="0"/>
                        <a:buNone/>
                      </a:pPr>
                      <a:endParaRPr lang="cs-CZ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5566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1077361" y="1705970"/>
            <a:ext cx="10080000" cy="2893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Nadpis 1"/>
          <p:cNvSpPr>
            <a:spLocks noGrp="1"/>
          </p:cNvSpPr>
          <p:nvPr>
            <p:ph type="ctrTitle"/>
          </p:nvPr>
        </p:nvSpPr>
        <p:spPr>
          <a:xfrm>
            <a:off x="1722960" y="1857652"/>
            <a:ext cx="9009208" cy="1571348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>
                <a:cs typeface="Times New Roman" panose="02020603050405020304" pitchFamily="18" charset="0"/>
              </a:rPr>
              <a:t>Aktivity projektu</a:t>
            </a:r>
          </a:p>
        </p:txBody>
      </p:sp>
    </p:spTree>
    <p:extLst>
      <p:ext uri="{BB962C8B-B14F-4D97-AF65-F5344CB8AC3E}">
        <p14:creationId xmlns:p14="http://schemas.microsoft.com/office/powerpoint/2010/main" val="839745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/>
          <p:cNvGrpSpPr/>
          <p:nvPr/>
        </p:nvGrpSpPr>
        <p:grpSpPr>
          <a:xfrm>
            <a:off x="5909152" y="1705456"/>
            <a:ext cx="4642802" cy="733584"/>
            <a:chOff x="1749571" y="383942"/>
            <a:chExt cx="1705240" cy="2137525"/>
          </a:xfrm>
          <a:solidFill>
            <a:schemeClr val="accent2">
              <a:lumMod val="75000"/>
            </a:schemeClr>
          </a:solidFill>
        </p:grpSpPr>
        <p:sp>
          <p:nvSpPr>
            <p:cNvPr id="8" name="Zaoblený obdélník 7"/>
            <p:cNvSpPr/>
            <p:nvPr/>
          </p:nvSpPr>
          <p:spPr>
            <a:xfrm>
              <a:off x="1749571" y="383942"/>
              <a:ext cx="1705240" cy="213752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Zaoblený obdélník 4"/>
            <p:cNvSpPr txBox="1"/>
            <p:nvPr/>
          </p:nvSpPr>
          <p:spPr>
            <a:xfrm>
              <a:off x="1854103" y="573232"/>
              <a:ext cx="1496175" cy="175326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200" kern="1200" dirty="0"/>
                <a:t>Vymezený region</a:t>
              </a:r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1374670" y="4200416"/>
            <a:ext cx="7289497" cy="1080000"/>
            <a:chOff x="1877530" y="2933176"/>
            <a:chExt cx="1705240" cy="2137525"/>
          </a:xfrm>
          <a:solidFill>
            <a:srgbClr val="6E32BD"/>
          </a:solidFill>
        </p:grpSpPr>
        <p:sp>
          <p:nvSpPr>
            <p:cNvPr id="11" name="Zaoblený obdélník 10"/>
            <p:cNvSpPr/>
            <p:nvPr/>
          </p:nvSpPr>
          <p:spPr>
            <a:xfrm>
              <a:off x="1877530" y="2933176"/>
              <a:ext cx="1705240" cy="213752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Zaoblený obdélník 4"/>
            <p:cNvSpPr txBox="1"/>
            <p:nvPr/>
          </p:nvSpPr>
          <p:spPr>
            <a:xfrm>
              <a:off x="1906606" y="3385114"/>
              <a:ext cx="1575334" cy="123363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200" kern="1200" dirty="0"/>
                <a:t>Osoby v první episodě psychózy </a:t>
              </a:r>
              <a:r>
                <a:rPr lang="cs-CZ" sz="2200" dirty="0"/>
                <a:t>(F2) </a:t>
              </a:r>
              <a:endParaRPr lang="cs-CZ" sz="2200" kern="1200" dirty="0"/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1394402" y="2889000"/>
            <a:ext cx="7269764" cy="1080000"/>
            <a:chOff x="3584905" y="1603143"/>
            <a:chExt cx="1705240" cy="2137525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" name="Zaoblený obdélník 13"/>
            <p:cNvSpPr/>
            <p:nvPr/>
          </p:nvSpPr>
          <p:spPr>
            <a:xfrm>
              <a:off x="3584905" y="1603143"/>
              <a:ext cx="1705240" cy="213752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Zaoblený obdélník 4"/>
            <p:cNvSpPr txBox="1"/>
            <p:nvPr/>
          </p:nvSpPr>
          <p:spPr>
            <a:xfrm>
              <a:off x="3609432" y="1686386"/>
              <a:ext cx="1566897" cy="19710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200" dirty="0"/>
                <a:t>Osoby v riziku rozvoje psychózy (ARMS)</a:t>
              </a:r>
            </a:p>
          </p:txBody>
        </p:sp>
      </p:grpSp>
      <p:grpSp>
        <p:nvGrpSpPr>
          <p:cNvPr id="16" name="Skupina 15"/>
          <p:cNvGrpSpPr/>
          <p:nvPr/>
        </p:nvGrpSpPr>
        <p:grpSpPr>
          <a:xfrm>
            <a:off x="1374669" y="1705456"/>
            <a:ext cx="4291833" cy="733584"/>
            <a:chOff x="5375407" y="1603143"/>
            <a:chExt cx="1705240" cy="2137525"/>
          </a:xfrm>
          <a:solidFill>
            <a:schemeClr val="accent2">
              <a:lumMod val="75000"/>
            </a:schemeClr>
          </a:solidFill>
        </p:grpSpPr>
        <p:sp>
          <p:nvSpPr>
            <p:cNvPr id="17" name="Zaoblený obdélník 16"/>
            <p:cNvSpPr/>
            <p:nvPr/>
          </p:nvSpPr>
          <p:spPr>
            <a:xfrm>
              <a:off x="5375407" y="1603143"/>
              <a:ext cx="1705240" cy="213752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Zaoblený obdélník 4"/>
            <p:cNvSpPr txBox="1"/>
            <p:nvPr/>
          </p:nvSpPr>
          <p:spPr>
            <a:xfrm>
              <a:off x="5440245" y="1686385"/>
              <a:ext cx="1057835" cy="197103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200" kern="1200" dirty="0"/>
                <a:t>Věk: 16–60</a:t>
              </a:r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1374669" y="5524220"/>
            <a:ext cx="7289497" cy="1063395"/>
            <a:chOff x="1877530" y="2933176"/>
            <a:chExt cx="1705240" cy="2137525"/>
          </a:xfrm>
          <a:solidFill>
            <a:schemeClr val="accent4">
              <a:lumMod val="75000"/>
            </a:schemeClr>
          </a:solidFill>
        </p:grpSpPr>
        <p:sp>
          <p:nvSpPr>
            <p:cNvPr id="20" name="Zaoblený obdélník 19"/>
            <p:cNvSpPr/>
            <p:nvPr/>
          </p:nvSpPr>
          <p:spPr>
            <a:xfrm>
              <a:off x="1877530" y="2933176"/>
              <a:ext cx="1705240" cy="213752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Zaoblený obdélník 4"/>
            <p:cNvSpPr txBox="1"/>
            <p:nvPr/>
          </p:nvSpPr>
          <p:spPr>
            <a:xfrm>
              <a:off x="1915705" y="3044141"/>
              <a:ext cx="1630719" cy="191559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200" dirty="0"/>
                <a:t>Lidé, kteří se léčí s psychózou (F2) méně než 3 roky</a:t>
              </a:r>
            </a:p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dirty="0"/>
                <a:t>* Léčba = medikace antipsychotiky nebo hospitalizace</a:t>
              </a:r>
              <a:endParaRPr lang="cs-CZ" sz="1200" kern="1200" dirty="0"/>
            </a:p>
          </p:txBody>
        </p:sp>
      </p:grpSp>
      <p:sp>
        <p:nvSpPr>
          <p:cNvPr id="22" name="Textfeld 27">
            <a:extLst>
              <a:ext uri="{FF2B5EF4-FFF2-40B4-BE49-F238E27FC236}">
                <a16:creationId xmlns:a16="http://schemas.microsoft.com/office/drawing/2014/main" id="{7C61BE61-7CFB-4345-B4F9-92C8F362A195}"/>
              </a:ext>
            </a:extLst>
          </p:cNvPr>
          <p:cNvSpPr txBox="1"/>
          <p:nvPr/>
        </p:nvSpPr>
        <p:spPr>
          <a:xfrm>
            <a:off x="1394402" y="505127"/>
            <a:ext cx="84753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Cílová skupina</a:t>
            </a:r>
          </a:p>
          <a:p>
            <a:r>
              <a:rPr lang="cs-CZ" sz="2400" b="1" dirty="0"/>
              <a:t>Kritéria pro zařazení do služby</a:t>
            </a:r>
          </a:p>
        </p:txBody>
      </p:sp>
      <p:grpSp>
        <p:nvGrpSpPr>
          <p:cNvPr id="23" name="Skupina 22"/>
          <p:cNvGrpSpPr/>
          <p:nvPr/>
        </p:nvGrpSpPr>
        <p:grpSpPr>
          <a:xfrm>
            <a:off x="8816567" y="2889000"/>
            <a:ext cx="1735388" cy="1080000"/>
            <a:chOff x="3584905" y="1603143"/>
            <a:chExt cx="1705240" cy="2137525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4" name="Zaoblený obdélník 23"/>
            <p:cNvSpPr/>
            <p:nvPr/>
          </p:nvSpPr>
          <p:spPr>
            <a:xfrm>
              <a:off x="3584905" y="1603143"/>
              <a:ext cx="1705240" cy="213752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Zaoblený obdélník 4"/>
            <p:cNvSpPr txBox="1"/>
            <p:nvPr/>
          </p:nvSpPr>
          <p:spPr>
            <a:xfrm>
              <a:off x="3637575" y="1686386"/>
              <a:ext cx="1538754" cy="197103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200" kern="1200"/>
                <a:t>CAARMS</a:t>
              </a:r>
              <a:endParaRPr lang="cs-CZ" sz="2200" dirty="0"/>
            </a:p>
          </p:txBody>
        </p:sp>
      </p:grpSp>
      <p:grpSp>
        <p:nvGrpSpPr>
          <p:cNvPr id="26" name="Skupina 25"/>
          <p:cNvGrpSpPr/>
          <p:nvPr/>
        </p:nvGrpSpPr>
        <p:grpSpPr>
          <a:xfrm>
            <a:off x="8816566" y="4178514"/>
            <a:ext cx="1735388" cy="1080000"/>
            <a:chOff x="3584905" y="1603143"/>
            <a:chExt cx="1705240" cy="2137525"/>
          </a:xfrm>
          <a:solidFill>
            <a:srgbClr val="6E32BD"/>
          </a:solidFill>
        </p:grpSpPr>
        <p:sp>
          <p:nvSpPr>
            <p:cNvPr id="27" name="Zaoblený obdélník 26"/>
            <p:cNvSpPr/>
            <p:nvPr/>
          </p:nvSpPr>
          <p:spPr>
            <a:xfrm>
              <a:off x="3584905" y="1603143"/>
              <a:ext cx="1705240" cy="213752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Zaoblený obdélník 4"/>
            <p:cNvSpPr txBox="1"/>
            <p:nvPr/>
          </p:nvSpPr>
          <p:spPr>
            <a:xfrm>
              <a:off x="3637575" y="1686386"/>
              <a:ext cx="1538754" cy="197103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200" kern="1200"/>
                <a:t>PANSS</a:t>
              </a:r>
              <a:endParaRPr lang="cs-CZ" sz="2200" dirty="0"/>
            </a:p>
          </p:txBody>
        </p:sp>
      </p:grpSp>
      <p:grpSp>
        <p:nvGrpSpPr>
          <p:cNvPr id="29" name="Skupina 28"/>
          <p:cNvGrpSpPr/>
          <p:nvPr/>
        </p:nvGrpSpPr>
        <p:grpSpPr>
          <a:xfrm>
            <a:off x="8816567" y="5515917"/>
            <a:ext cx="1735388" cy="1080000"/>
            <a:chOff x="3584905" y="1603143"/>
            <a:chExt cx="1705240" cy="2137525"/>
          </a:xfrm>
          <a:solidFill>
            <a:schemeClr val="accent4">
              <a:lumMod val="75000"/>
            </a:schemeClr>
          </a:solidFill>
        </p:grpSpPr>
        <p:sp>
          <p:nvSpPr>
            <p:cNvPr id="30" name="Zaoblený obdélník 29"/>
            <p:cNvSpPr/>
            <p:nvPr/>
          </p:nvSpPr>
          <p:spPr>
            <a:xfrm>
              <a:off x="3584905" y="1603143"/>
              <a:ext cx="1705240" cy="213752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Zaoblený obdélník 4"/>
            <p:cNvSpPr txBox="1"/>
            <p:nvPr/>
          </p:nvSpPr>
          <p:spPr>
            <a:xfrm>
              <a:off x="3637575" y="1686386"/>
              <a:ext cx="1538754" cy="197103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200" dirty="0"/>
                <a:t>Zdravotní záznamy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5414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feld 27">
            <a:extLst>
              <a:ext uri="{FF2B5EF4-FFF2-40B4-BE49-F238E27FC236}">
                <a16:creationId xmlns:a16="http://schemas.microsoft.com/office/drawing/2014/main" id="{7C61BE61-7CFB-4345-B4F9-92C8F362A195}"/>
              </a:ext>
            </a:extLst>
          </p:cNvPr>
          <p:cNvSpPr txBox="1"/>
          <p:nvPr/>
        </p:nvSpPr>
        <p:spPr>
          <a:xfrm>
            <a:off x="1394402" y="505127"/>
            <a:ext cx="84753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Cílová skupina</a:t>
            </a:r>
          </a:p>
          <a:p>
            <a:r>
              <a:rPr lang="cs-CZ" sz="2400" b="1" dirty="0"/>
              <a:t>Mezní hodnoty pro zařazení do cílové </a:t>
            </a:r>
            <a:r>
              <a:rPr lang="cs-CZ" sz="2400" b="1" dirty="0" err="1"/>
              <a:t>subskupiny</a:t>
            </a:r>
            <a:endParaRPr lang="cs-CZ" sz="2400" b="1" dirty="0"/>
          </a:p>
          <a:p>
            <a:endParaRPr lang="cs-CZ" sz="3600" b="1" dirty="0"/>
          </a:p>
        </p:txBody>
      </p:sp>
      <p:grpSp>
        <p:nvGrpSpPr>
          <p:cNvPr id="23" name="Skupina 22"/>
          <p:cNvGrpSpPr/>
          <p:nvPr/>
        </p:nvGrpSpPr>
        <p:grpSpPr>
          <a:xfrm>
            <a:off x="1394402" y="5222428"/>
            <a:ext cx="10058232" cy="1462019"/>
            <a:chOff x="5375407" y="1931520"/>
            <a:chExt cx="1705240" cy="2736856"/>
          </a:xfrm>
          <a:solidFill>
            <a:schemeClr val="accent2">
              <a:lumMod val="75000"/>
            </a:schemeClr>
          </a:solidFill>
        </p:grpSpPr>
        <p:sp>
          <p:nvSpPr>
            <p:cNvPr id="24" name="Zaoblený obdélník 23"/>
            <p:cNvSpPr/>
            <p:nvPr/>
          </p:nvSpPr>
          <p:spPr>
            <a:xfrm>
              <a:off x="5375407" y="1931520"/>
              <a:ext cx="1705240" cy="273685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sp>
        <p:sp>
          <p:nvSpPr>
            <p:cNvPr id="25" name="Zaoblený obdélník 4"/>
            <p:cNvSpPr txBox="1"/>
            <p:nvPr/>
          </p:nvSpPr>
          <p:spPr>
            <a:xfrm>
              <a:off x="5458650" y="2295620"/>
              <a:ext cx="1538754" cy="21701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000" b="1" dirty="0"/>
                <a:t>PANSS </a:t>
              </a:r>
              <a:r>
                <a:rPr lang="cs-CZ" sz="2000" b="1" i="1" dirty="0"/>
                <a:t>(Positive and Negative </a:t>
              </a:r>
              <a:r>
                <a:rPr lang="cs-CZ" sz="2000" b="1" i="1" dirty="0" err="1"/>
                <a:t>Symptoms</a:t>
              </a:r>
              <a:r>
                <a:rPr lang="cs-CZ" sz="2000" b="1" i="1" dirty="0"/>
                <a:t> </a:t>
              </a:r>
              <a:r>
                <a:rPr lang="cs-CZ" sz="2000" b="1" i="1" dirty="0" err="1"/>
                <a:t>Scale</a:t>
              </a:r>
              <a:r>
                <a:rPr lang="cs-CZ" sz="2000" b="1" i="1" dirty="0"/>
                <a:t>)</a:t>
              </a:r>
            </a:p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000" dirty="0"/>
                <a:t>Cílová skupina EI (FEP) alespoň na jedné z položek zjišťujících pozitivní symptomy skóruje 4 a více</a:t>
              </a:r>
            </a:p>
          </p:txBody>
        </p:sp>
      </p:grpSp>
      <p:grpSp>
        <p:nvGrpSpPr>
          <p:cNvPr id="26" name="Skupina 25"/>
          <p:cNvGrpSpPr/>
          <p:nvPr/>
        </p:nvGrpSpPr>
        <p:grpSpPr>
          <a:xfrm>
            <a:off x="1394402" y="1603763"/>
            <a:ext cx="10058232" cy="3483025"/>
            <a:chOff x="5375407" y="1603143"/>
            <a:chExt cx="1705240" cy="2137525"/>
          </a:xfrm>
          <a:solidFill>
            <a:schemeClr val="accent2">
              <a:lumMod val="75000"/>
            </a:schemeClr>
          </a:solidFill>
        </p:grpSpPr>
        <p:sp>
          <p:nvSpPr>
            <p:cNvPr id="27" name="Zaoblený obdélník 26"/>
            <p:cNvSpPr/>
            <p:nvPr/>
          </p:nvSpPr>
          <p:spPr>
            <a:xfrm>
              <a:off x="5375407" y="1603143"/>
              <a:ext cx="1705240" cy="213752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sp>
        <p:sp>
          <p:nvSpPr>
            <p:cNvPr id="28" name="Zaoblený obdélník 4"/>
            <p:cNvSpPr txBox="1"/>
            <p:nvPr/>
          </p:nvSpPr>
          <p:spPr>
            <a:xfrm>
              <a:off x="5458650" y="1686385"/>
              <a:ext cx="1538754" cy="19710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000" b="1" dirty="0"/>
                <a:t>CAARMS </a:t>
              </a:r>
              <a:r>
                <a:rPr lang="cs-CZ" sz="2000" b="1" i="1" dirty="0"/>
                <a:t>(</a:t>
              </a:r>
              <a:r>
                <a:rPr lang="en-US" sz="2000" b="1" i="1" dirty="0"/>
                <a:t>Comprehensive Assessment of At Risk Mental States</a:t>
              </a:r>
              <a:r>
                <a:rPr lang="cs-CZ" sz="2000" b="1" i="1" dirty="0"/>
                <a:t>)</a:t>
              </a:r>
            </a:p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400" dirty="0"/>
                <a:t>Cílová skupina EI naplňuje kritéria jedné z těchto skupin:</a:t>
              </a:r>
            </a:p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000" dirty="0"/>
                <a:t>Skupina 1: 	ARMS </a:t>
              </a:r>
              <a:r>
                <a:rPr lang="cs-CZ" sz="2000" dirty="0" err="1"/>
                <a:t>vulnerabilní</a:t>
              </a:r>
              <a:r>
                <a:rPr lang="cs-CZ" sz="2000" dirty="0"/>
                <a:t> skupina</a:t>
              </a:r>
            </a:p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000" dirty="0"/>
                <a:t>Skupina 2a: 	ARMS podprahová intenzita</a:t>
              </a:r>
            </a:p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000" dirty="0"/>
                <a:t>Skupina 2b: 	ARMS podprahová frekvence</a:t>
              </a:r>
            </a:p>
            <a:p>
              <a:r>
                <a:rPr lang="cs-CZ" sz="2000" dirty="0"/>
                <a:t>Skupina 3: 	  ARMS BLIPS Skupina</a:t>
              </a:r>
            </a:p>
            <a:p>
              <a:endParaRPr lang="cs-CZ" sz="2000" b="1" dirty="0"/>
            </a:p>
            <a:p>
              <a:r>
                <a:rPr lang="cs-CZ" sz="2000" b="1" dirty="0"/>
                <a:t>ARMS </a:t>
              </a:r>
              <a:r>
                <a:rPr lang="cs-CZ" sz="2000" dirty="0"/>
                <a:t>= At Risk </a:t>
              </a:r>
              <a:r>
                <a:rPr lang="cs-CZ" sz="2000" dirty="0" err="1"/>
                <a:t>Mental</a:t>
              </a:r>
              <a:r>
                <a:rPr lang="cs-CZ" sz="2000" dirty="0"/>
                <a:t> </a:t>
              </a:r>
              <a:r>
                <a:rPr lang="cs-CZ" sz="2000" dirty="0" err="1"/>
                <a:t>State</a:t>
              </a:r>
              <a:endParaRPr lang="cs-CZ" sz="2000" dirty="0"/>
            </a:p>
            <a:p>
              <a:r>
                <a:rPr lang="cs-CZ" sz="2000" b="1" dirty="0"/>
                <a:t>BLIPS </a:t>
              </a:r>
              <a:r>
                <a:rPr lang="cs-CZ" sz="2000" dirty="0"/>
                <a:t>= B</a:t>
              </a:r>
              <a:r>
                <a:rPr lang="en-US" sz="2000" dirty="0" err="1"/>
                <a:t>rief</a:t>
              </a:r>
              <a:r>
                <a:rPr lang="en-US" sz="2000" dirty="0"/>
                <a:t> </a:t>
              </a:r>
              <a:r>
                <a:rPr lang="cs-CZ" sz="2000" dirty="0"/>
                <a:t>L</a:t>
              </a:r>
              <a:r>
                <a:rPr lang="en-US" sz="2000" dirty="0" err="1"/>
                <a:t>imited</a:t>
              </a:r>
              <a:r>
                <a:rPr lang="en-US" sz="2000" dirty="0"/>
                <a:t> </a:t>
              </a:r>
              <a:r>
                <a:rPr lang="cs-CZ" sz="2000" dirty="0"/>
                <a:t>I</a:t>
              </a:r>
              <a:r>
                <a:rPr lang="en-US" sz="2000" dirty="0" err="1"/>
                <a:t>ntermittent</a:t>
              </a:r>
              <a:r>
                <a:rPr lang="en-US" sz="2000" dirty="0"/>
                <a:t> </a:t>
              </a:r>
              <a:r>
                <a:rPr lang="cs-CZ" sz="2000" dirty="0"/>
                <a:t>P</a:t>
              </a:r>
              <a:r>
                <a:rPr lang="en-US" sz="2000" dirty="0" err="1"/>
                <a:t>sychotic</a:t>
              </a:r>
              <a:r>
                <a:rPr lang="en-US" sz="2000" dirty="0"/>
                <a:t> </a:t>
              </a:r>
              <a:r>
                <a:rPr lang="cs-CZ" sz="2000" dirty="0"/>
                <a:t>S</a:t>
              </a:r>
              <a:r>
                <a:rPr lang="en-US" sz="2000" dirty="0" err="1"/>
                <a:t>ymptoms</a:t>
              </a:r>
              <a:endParaRPr lang="cs-CZ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14496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/>
          <p:cNvGrpSpPr/>
          <p:nvPr/>
        </p:nvGrpSpPr>
        <p:grpSpPr>
          <a:xfrm>
            <a:off x="1429380" y="1923871"/>
            <a:ext cx="7361864" cy="1440000"/>
            <a:chOff x="5375407" y="1603143"/>
            <a:chExt cx="1705240" cy="2137525"/>
          </a:xfrm>
        </p:grpSpPr>
        <p:sp>
          <p:nvSpPr>
            <p:cNvPr id="4" name="Zaoblený obdélník 3"/>
            <p:cNvSpPr/>
            <p:nvPr/>
          </p:nvSpPr>
          <p:spPr>
            <a:xfrm>
              <a:off x="5375407" y="1603143"/>
              <a:ext cx="1705240" cy="2137525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sp>
        <p:sp>
          <p:nvSpPr>
            <p:cNvPr id="5" name="Zaoblený obdélník 4"/>
            <p:cNvSpPr txBox="1"/>
            <p:nvPr/>
          </p:nvSpPr>
          <p:spPr>
            <a:xfrm>
              <a:off x="5458650" y="1686385"/>
              <a:ext cx="1538754" cy="19710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200" dirty="0"/>
                <a:t>Lidé s primárním problémem s drogami budou odkázáni na specializované služby</a:t>
              </a:r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1429380" y="3462840"/>
            <a:ext cx="7361864" cy="1440000"/>
            <a:chOff x="5375407" y="1603143"/>
            <a:chExt cx="1705240" cy="2137525"/>
          </a:xfrm>
        </p:grpSpPr>
        <p:sp>
          <p:nvSpPr>
            <p:cNvPr id="7" name="Zaoblený obdélník 6"/>
            <p:cNvSpPr/>
            <p:nvPr/>
          </p:nvSpPr>
          <p:spPr>
            <a:xfrm>
              <a:off x="5375407" y="1603143"/>
              <a:ext cx="1705240" cy="2137525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sp>
        <p:sp>
          <p:nvSpPr>
            <p:cNvPr id="8" name="Zaoblený obdélník 4"/>
            <p:cNvSpPr txBox="1"/>
            <p:nvPr/>
          </p:nvSpPr>
          <p:spPr>
            <a:xfrm>
              <a:off x="5458650" y="1686385"/>
              <a:ext cx="1538754" cy="19710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200" dirty="0"/>
                <a:t>Lidé, u nichž jsou psychotické symptomy sekundární, přičemž primární je organická porucha, budou odkázáni na specializované služby</a:t>
              </a:r>
            </a:p>
          </p:txBody>
        </p:sp>
      </p:grpSp>
      <p:sp>
        <p:nvSpPr>
          <p:cNvPr id="9" name="Textfeld 27">
            <a:extLst>
              <a:ext uri="{FF2B5EF4-FFF2-40B4-BE49-F238E27FC236}">
                <a16:creationId xmlns:a16="http://schemas.microsoft.com/office/drawing/2014/main" id="{7C61BE61-7CFB-4345-B4F9-92C8F362A195}"/>
              </a:ext>
            </a:extLst>
          </p:cNvPr>
          <p:cNvSpPr txBox="1"/>
          <p:nvPr/>
        </p:nvSpPr>
        <p:spPr>
          <a:xfrm>
            <a:off x="1394402" y="505127"/>
            <a:ext cx="9753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Cílová skupina</a:t>
            </a:r>
          </a:p>
          <a:p>
            <a:r>
              <a:rPr lang="cs-CZ" sz="2400" b="1" dirty="0"/>
              <a:t>K</a:t>
            </a:r>
            <a:r>
              <a:rPr lang="pt-BR" sz="2400" b="1" dirty="0"/>
              <a:t>ontraindikace pro zařazení do programu</a:t>
            </a:r>
            <a:endParaRPr lang="cs-CZ" sz="2400" b="1" dirty="0"/>
          </a:p>
        </p:txBody>
      </p:sp>
      <p:grpSp>
        <p:nvGrpSpPr>
          <p:cNvPr id="10" name="Skupina 9"/>
          <p:cNvGrpSpPr/>
          <p:nvPr/>
        </p:nvGrpSpPr>
        <p:grpSpPr>
          <a:xfrm>
            <a:off x="1429380" y="5001808"/>
            <a:ext cx="7361864" cy="1440000"/>
            <a:chOff x="5375407" y="1603143"/>
            <a:chExt cx="1705240" cy="1615927"/>
          </a:xfrm>
        </p:grpSpPr>
        <p:sp>
          <p:nvSpPr>
            <p:cNvPr id="11" name="Zaoblený obdélník 10"/>
            <p:cNvSpPr/>
            <p:nvPr/>
          </p:nvSpPr>
          <p:spPr>
            <a:xfrm>
              <a:off x="5375407" y="1603143"/>
              <a:ext cx="1705240" cy="161592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sp>
        <p:sp>
          <p:nvSpPr>
            <p:cNvPr id="12" name="Zaoblený obdélník 4"/>
            <p:cNvSpPr txBox="1"/>
            <p:nvPr/>
          </p:nvSpPr>
          <p:spPr>
            <a:xfrm>
              <a:off x="5458650" y="1686385"/>
              <a:ext cx="1538754" cy="14068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200" dirty="0"/>
                <a:t>Lidé, kteří mají v současné době uspokojivou léčbu, nejsou zařazeni do služby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4011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7598660" y="338406"/>
            <a:ext cx="1769806" cy="48897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Doporučení krizových služeb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2774320" y="385228"/>
            <a:ext cx="1567016" cy="44215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První kontakt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2774319" y="1326122"/>
            <a:ext cx="1567016" cy="688379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Domluva na parametrech schůzky</a:t>
            </a:r>
          </a:p>
        </p:txBody>
      </p:sp>
      <p:sp>
        <p:nvSpPr>
          <p:cNvPr id="12" name="Vývojový diagram: rozhodnutí 11"/>
          <p:cNvSpPr/>
          <p:nvPr/>
        </p:nvSpPr>
        <p:spPr>
          <a:xfrm>
            <a:off x="4692315" y="218998"/>
            <a:ext cx="1594778" cy="749406"/>
          </a:xfrm>
          <a:prstGeom prst="flowChartDecision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Krizová situace?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6051687" y="242835"/>
            <a:ext cx="55060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dirty="0"/>
              <a:t>ano</a:t>
            </a:r>
          </a:p>
        </p:txBody>
      </p:sp>
      <p:sp>
        <p:nvSpPr>
          <p:cNvPr id="16" name="Vývojový diagram: rozhodnutí 15"/>
          <p:cNvSpPr/>
          <p:nvPr/>
        </p:nvSpPr>
        <p:spPr>
          <a:xfrm>
            <a:off x="4694411" y="1268927"/>
            <a:ext cx="1592682" cy="782181"/>
          </a:xfrm>
          <a:prstGeom prst="flowChartDecision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Spádová oblast?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5040079" y="861599"/>
            <a:ext cx="55060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dirty="0"/>
              <a:t>ne</a:t>
            </a:r>
          </a:p>
        </p:txBody>
      </p:sp>
      <p:sp>
        <p:nvSpPr>
          <p:cNvPr id="20" name="Zaoblený obdélník 19"/>
          <p:cNvSpPr/>
          <p:nvPr/>
        </p:nvSpPr>
        <p:spPr>
          <a:xfrm>
            <a:off x="7598882" y="4825958"/>
            <a:ext cx="1769806" cy="37114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Vstup do programu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6071743" y="3058810"/>
            <a:ext cx="55060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dirty="0"/>
              <a:t>ano</a:t>
            </a:r>
          </a:p>
        </p:txBody>
      </p:sp>
      <p:sp>
        <p:nvSpPr>
          <p:cNvPr id="24" name="Zaoblený obdélník 23"/>
          <p:cNvSpPr/>
          <p:nvPr/>
        </p:nvSpPr>
        <p:spPr>
          <a:xfrm>
            <a:off x="2763510" y="2351875"/>
            <a:ext cx="1592826" cy="4245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První schůzka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6071743" y="1363827"/>
            <a:ext cx="55060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dirty="0"/>
              <a:t>ne</a:t>
            </a:r>
          </a:p>
        </p:txBody>
      </p:sp>
      <p:sp>
        <p:nvSpPr>
          <p:cNvPr id="28" name="Vývojový diagram: rozhodnutí 27"/>
          <p:cNvSpPr/>
          <p:nvPr/>
        </p:nvSpPr>
        <p:spPr>
          <a:xfrm>
            <a:off x="5734544" y="4624929"/>
            <a:ext cx="1627236" cy="769444"/>
          </a:xfrm>
          <a:prstGeom prst="flowChartDecision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Souhlas se studií?</a:t>
            </a:r>
          </a:p>
        </p:txBody>
      </p:sp>
      <p:sp>
        <p:nvSpPr>
          <p:cNvPr id="30" name="Obdélník se zakulacenými rohy na opačné straně 29"/>
          <p:cNvSpPr/>
          <p:nvPr/>
        </p:nvSpPr>
        <p:spPr>
          <a:xfrm>
            <a:off x="9895255" y="4056696"/>
            <a:ext cx="1769806" cy="580247"/>
          </a:xfrm>
          <a:prstGeom prst="round2Diag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>
                <a:solidFill>
                  <a:srgbClr val="FFFFFF"/>
                </a:solidFill>
              </a:rPr>
              <a:t>PANSS</a:t>
            </a:r>
            <a:r>
              <a:rPr lang="cs-CZ" sz="1200" dirty="0">
                <a:solidFill>
                  <a:srgbClr val="FFFFFF"/>
                </a:solidFill>
              </a:rPr>
              <a:t> ev.</a:t>
            </a:r>
          </a:p>
          <a:p>
            <a:pPr algn="ctr"/>
            <a:r>
              <a:rPr lang="cs-CZ" sz="1200" b="1" dirty="0">
                <a:solidFill>
                  <a:srgbClr val="FFFFFF"/>
                </a:solidFill>
              </a:rPr>
              <a:t>CAARMS / DUP</a:t>
            </a:r>
          </a:p>
        </p:txBody>
      </p:sp>
      <p:sp>
        <p:nvSpPr>
          <p:cNvPr id="34" name="Obdélník se zakulacenými rohy na opačné straně 33"/>
          <p:cNvSpPr/>
          <p:nvPr/>
        </p:nvSpPr>
        <p:spPr>
          <a:xfrm>
            <a:off x="9895255" y="4700401"/>
            <a:ext cx="1769818" cy="1347982"/>
          </a:xfrm>
          <a:prstGeom prst="round2Diag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>
                <a:solidFill>
                  <a:srgbClr val="FFFFFF"/>
                </a:solidFill>
              </a:rPr>
              <a:t>Informovaný souhlas </a:t>
            </a:r>
            <a:r>
              <a:rPr lang="cs-CZ" sz="1200" dirty="0">
                <a:solidFill>
                  <a:srgbClr val="FFFFFF"/>
                </a:solidFill>
              </a:rPr>
              <a:t>(datum „spolupráce od“), neanonymní evidence;</a:t>
            </a:r>
          </a:p>
          <a:p>
            <a:pPr algn="ctr"/>
            <a:r>
              <a:rPr lang="cs-CZ" sz="1200" b="1" dirty="0">
                <a:solidFill>
                  <a:srgbClr val="FFFFFF"/>
                </a:solidFill>
              </a:rPr>
              <a:t>GAF, </a:t>
            </a:r>
            <a:r>
              <a:rPr lang="cs-CZ" sz="1200" b="1" dirty="0" err="1">
                <a:solidFill>
                  <a:srgbClr val="FFFFFF"/>
                </a:solidFill>
              </a:rPr>
              <a:t>HoNOS</a:t>
            </a:r>
            <a:r>
              <a:rPr lang="cs-CZ" sz="1200" b="1" dirty="0">
                <a:solidFill>
                  <a:srgbClr val="FFFFFF"/>
                </a:solidFill>
              </a:rPr>
              <a:t>, </a:t>
            </a:r>
            <a:r>
              <a:rPr lang="cs-CZ" sz="1200" b="1" dirty="0" err="1">
                <a:solidFill>
                  <a:srgbClr val="FFFFFF"/>
                </a:solidFill>
              </a:rPr>
              <a:t>AQoL</a:t>
            </a:r>
            <a:r>
              <a:rPr lang="cs-CZ" sz="1200" b="1" dirty="0">
                <a:solidFill>
                  <a:srgbClr val="FFFFFF"/>
                </a:solidFill>
              </a:rPr>
              <a:t>, SKPS</a:t>
            </a:r>
            <a:endParaRPr lang="cs-CZ" sz="1200" dirty="0">
              <a:solidFill>
                <a:srgbClr val="FFFFFF"/>
              </a:solidFill>
            </a:endParaRPr>
          </a:p>
        </p:txBody>
      </p:sp>
      <p:sp>
        <p:nvSpPr>
          <p:cNvPr id="42" name="Šipka doprava 41"/>
          <p:cNvSpPr/>
          <p:nvPr/>
        </p:nvSpPr>
        <p:spPr>
          <a:xfrm>
            <a:off x="1237396" y="2177174"/>
            <a:ext cx="1376517" cy="723914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>
                <a:solidFill>
                  <a:srgbClr val="FFFFFF"/>
                </a:solidFill>
              </a:rPr>
              <a:t>Do 7 dnů</a:t>
            </a:r>
            <a:r>
              <a:rPr lang="cs-CZ" b="1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4" name="TextovéPole 43"/>
          <p:cNvSpPr txBox="1"/>
          <p:nvPr/>
        </p:nvSpPr>
        <p:spPr>
          <a:xfrm flipH="1">
            <a:off x="7171993" y="4687844"/>
            <a:ext cx="45656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dirty="0"/>
              <a:t>ano</a:t>
            </a:r>
          </a:p>
        </p:txBody>
      </p:sp>
      <p:cxnSp>
        <p:nvCxnSpPr>
          <p:cNvPr id="50" name="Přímá spojnice se šipkou 49"/>
          <p:cNvCxnSpPr>
            <a:cxnSpLocks/>
            <a:stCxn id="9" idx="3"/>
            <a:endCxn id="12" idx="1"/>
          </p:cNvCxnSpPr>
          <p:nvPr/>
        </p:nvCxnSpPr>
        <p:spPr>
          <a:xfrm flipV="1">
            <a:off x="4341336" y="593701"/>
            <a:ext cx="350979" cy="1260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nice se šipkou 54"/>
          <p:cNvCxnSpPr>
            <a:cxnSpLocks/>
            <a:stCxn id="12" idx="3"/>
            <a:endCxn id="7" idx="1"/>
          </p:cNvCxnSpPr>
          <p:nvPr/>
        </p:nvCxnSpPr>
        <p:spPr>
          <a:xfrm flipV="1">
            <a:off x="6287093" y="582894"/>
            <a:ext cx="1311567" cy="10807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se šipkou 56"/>
          <p:cNvCxnSpPr>
            <a:cxnSpLocks/>
            <a:endCxn id="16" idx="0"/>
          </p:cNvCxnSpPr>
          <p:nvPr/>
        </p:nvCxnSpPr>
        <p:spPr>
          <a:xfrm>
            <a:off x="5490752" y="968404"/>
            <a:ext cx="0" cy="30052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nice se šipkou 58"/>
          <p:cNvCxnSpPr>
            <a:cxnSpLocks/>
            <a:stCxn id="16" idx="3"/>
            <a:endCxn id="56" idx="1"/>
          </p:cNvCxnSpPr>
          <p:nvPr/>
        </p:nvCxnSpPr>
        <p:spPr>
          <a:xfrm>
            <a:off x="6287093" y="1660018"/>
            <a:ext cx="1311789" cy="5147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ovéPole 60"/>
          <p:cNvSpPr txBox="1"/>
          <p:nvPr/>
        </p:nvSpPr>
        <p:spPr>
          <a:xfrm>
            <a:off x="5997555" y="4092222"/>
            <a:ext cx="55060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dirty="0"/>
              <a:t>ano</a:t>
            </a:r>
          </a:p>
        </p:txBody>
      </p:sp>
      <p:sp>
        <p:nvSpPr>
          <p:cNvPr id="62" name="TextovéPole 61"/>
          <p:cNvSpPr txBox="1"/>
          <p:nvPr/>
        </p:nvSpPr>
        <p:spPr>
          <a:xfrm>
            <a:off x="4417012" y="1407320"/>
            <a:ext cx="55060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dirty="0"/>
              <a:t>ano</a:t>
            </a:r>
          </a:p>
        </p:txBody>
      </p:sp>
      <p:cxnSp>
        <p:nvCxnSpPr>
          <p:cNvPr id="64" name="Přímá spojnice se šipkou 63"/>
          <p:cNvCxnSpPr>
            <a:cxnSpLocks/>
            <a:stCxn id="16" idx="1"/>
            <a:endCxn id="10" idx="3"/>
          </p:cNvCxnSpPr>
          <p:nvPr/>
        </p:nvCxnSpPr>
        <p:spPr>
          <a:xfrm flipH="1">
            <a:off x="4341335" y="1660018"/>
            <a:ext cx="353076" cy="1029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nice se šipkou 66"/>
          <p:cNvCxnSpPr>
            <a:stCxn id="10" idx="2"/>
            <a:endCxn id="24" idx="0"/>
          </p:cNvCxnSpPr>
          <p:nvPr/>
        </p:nvCxnSpPr>
        <p:spPr>
          <a:xfrm>
            <a:off x="3557827" y="2014501"/>
            <a:ext cx="2096" cy="33737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ovéPole 69"/>
          <p:cNvSpPr txBox="1"/>
          <p:nvPr/>
        </p:nvSpPr>
        <p:spPr>
          <a:xfrm>
            <a:off x="5086923" y="3695529"/>
            <a:ext cx="55060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dirty="0"/>
              <a:t>ne</a:t>
            </a:r>
          </a:p>
        </p:txBody>
      </p:sp>
      <p:cxnSp>
        <p:nvCxnSpPr>
          <p:cNvPr id="77" name="Přímá spojnice se šipkou 76"/>
          <p:cNvCxnSpPr>
            <a:stCxn id="28" idx="3"/>
            <a:endCxn id="20" idx="1"/>
          </p:cNvCxnSpPr>
          <p:nvPr/>
        </p:nvCxnSpPr>
        <p:spPr>
          <a:xfrm>
            <a:off x="7361780" y="5009651"/>
            <a:ext cx="237102" cy="1879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ovéPole 77"/>
          <p:cNvSpPr txBox="1"/>
          <p:nvPr/>
        </p:nvSpPr>
        <p:spPr>
          <a:xfrm>
            <a:off x="5076185" y="4702435"/>
            <a:ext cx="55060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dirty="0"/>
              <a:t>ne</a:t>
            </a:r>
          </a:p>
        </p:txBody>
      </p:sp>
      <p:sp>
        <p:nvSpPr>
          <p:cNvPr id="117" name="TextovéPole 116"/>
          <p:cNvSpPr txBox="1"/>
          <p:nvPr/>
        </p:nvSpPr>
        <p:spPr>
          <a:xfrm>
            <a:off x="6566756" y="5393333"/>
            <a:ext cx="55060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dirty="0"/>
              <a:t>ne</a:t>
            </a:r>
          </a:p>
        </p:txBody>
      </p:sp>
      <p:sp>
        <p:nvSpPr>
          <p:cNvPr id="80" name="Vývojový diagram: rozhodnutí 79"/>
          <p:cNvSpPr/>
          <p:nvPr/>
        </p:nvSpPr>
        <p:spPr>
          <a:xfrm>
            <a:off x="4769227" y="3024622"/>
            <a:ext cx="1517865" cy="737167"/>
          </a:xfrm>
          <a:prstGeom prst="flowChartDecisio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</a:rPr>
              <a:t>Dg. F2 </a:t>
            </a:r>
            <a:r>
              <a:rPr lang="en-US" sz="1200" b="1" dirty="0">
                <a:solidFill>
                  <a:schemeClr val="tx1"/>
                </a:solidFill>
              </a:rPr>
              <a:t>&lt;</a:t>
            </a:r>
            <a:r>
              <a:rPr lang="cs-CZ" sz="1200" b="1" dirty="0">
                <a:solidFill>
                  <a:schemeClr val="tx1"/>
                </a:solidFill>
              </a:rPr>
              <a:t> </a:t>
            </a:r>
            <a:r>
              <a:rPr lang="en-US" sz="1200" b="1" dirty="0">
                <a:solidFill>
                  <a:schemeClr val="tx1"/>
                </a:solidFill>
              </a:rPr>
              <a:t>3 </a:t>
            </a:r>
            <a:r>
              <a:rPr lang="en-US" sz="1200" b="1" dirty="0" err="1">
                <a:solidFill>
                  <a:schemeClr val="tx1"/>
                </a:solidFill>
              </a:rPr>
              <a:t>roky</a:t>
            </a:r>
            <a:r>
              <a:rPr lang="cs-CZ" sz="1200" dirty="0">
                <a:solidFill>
                  <a:schemeClr val="tx1"/>
                </a:solidFill>
              </a:rPr>
              <a:t>?</a:t>
            </a:r>
          </a:p>
        </p:txBody>
      </p:sp>
      <p:cxnSp>
        <p:nvCxnSpPr>
          <p:cNvPr id="86" name="Pravoúhlá spojnice 85"/>
          <p:cNvCxnSpPr>
            <a:cxnSpLocks/>
            <a:stCxn id="28" idx="2"/>
            <a:endCxn id="3" idx="1"/>
          </p:cNvCxnSpPr>
          <p:nvPr/>
        </p:nvCxnSpPr>
        <p:spPr>
          <a:xfrm rot="16200000" flipH="1">
            <a:off x="6606388" y="5336147"/>
            <a:ext cx="934268" cy="1050720"/>
          </a:xfrm>
          <a:prstGeom prst="bentConnector2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Vývojový diagram: rozhodnutí 105"/>
          <p:cNvSpPr/>
          <p:nvPr/>
        </p:nvSpPr>
        <p:spPr>
          <a:xfrm>
            <a:off x="4769227" y="4056696"/>
            <a:ext cx="1517863" cy="737167"/>
          </a:xfrm>
          <a:prstGeom prst="flowChartDecisio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</a:rPr>
              <a:t>FEP</a:t>
            </a:r>
            <a:r>
              <a:rPr lang="cs-CZ" sz="1200" dirty="0">
                <a:solidFill>
                  <a:schemeClr val="tx1"/>
                </a:solidFill>
              </a:rPr>
              <a:t> nebo </a:t>
            </a:r>
            <a:r>
              <a:rPr lang="cs-CZ" sz="1200" b="1" dirty="0">
                <a:solidFill>
                  <a:schemeClr val="tx1"/>
                </a:solidFill>
              </a:rPr>
              <a:t>UHR</a:t>
            </a:r>
            <a:r>
              <a:rPr lang="cs-CZ" sz="1200" dirty="0">
                <a:solidFill>
                  <a:schemeClr val="tx1"/>
                </a:solidFill>
              </a:rPr>
              <a:t>?</a:t>
            </a:r>
          </a:p>
        </p:txBody>
      </p:sp>
      <p:cxnSp>
        <p:nvCxnSpPr>
          <p:cNvPr id="134" name="Pravoúhlá spojnice 133"/>
          <p:cNvCxnSpPr>
            <a:cxnSpLocks/>
            <a:stCxn id="80" idx="3"/>
            <a:endCxn id="28" idx="0"/>
          </p:cNvCxnSpPr>
          <p:nvPr/>
        </p:nvCxnSpPr>
        <p:spPr>
          <a:xfrm>
            <a:off x="6287092" y="3393206"/>
            <a:ext cx="261070" cy="1231723"/>
          </a:xfrm>
          <a:prstGeom prst="bentConnector2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Pravoúhlá spojnice 142"/>
          <p:cNvCxnSpPr>
            <a:cxnSpLocks/>
            <a:stCxn id="106" idx="3"/>
            <a:endCxn id="28" idx="0"/>
          </p:cNvCxnSpPr>
          <p:nvPr/>
        </p:nvCxnSpPr>
        <p:spPr>
          <a:xfrm>
            <a:off x="6287090" y="4425280"/>
            <a:ext cx="261072" cy="199649"/>
          </a:xfrm>
          <a:prstGeom prst="bentConnector2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Přímá spojnice se šipkou 152"/>
          <p:cNvCxnSpPr>
            <a:cxnSpLocks/>
            <a:stCxn id="80" idx="2"/>
            <a:endCxn id="106" idx="0"/>
          </p:cNvCxnSpPr>
          <p:nvPr/>
        </p:nvCxnSpPr>
        <p:spPr>
          <a:xfrm flipH="1">
            <a:off x="5528159" y="3761789"/>
            <a:ext cx="1" cy="294907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Přímá spojnice se šipkou 160"/>
          <p:cNvCxnSpPr>
            <a:cxnSpLocks/>
            <a:stCxn id="106" idx="2"/>
            <a:endCxn id="2" idx="0"/>
          </p:cNvCxnSpPr>
          <p:nvPr/>
        </p:nvCxnSpPr>
        <p:spPr>
          <a:xfrm>
            <a:off x="5528159" y="4793863"/>
            <a:ext cx="4564" cy="129029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Zaoblený obdélník 68"/>
          <p:cNvSpPr/>
          <p:nvPr/>
        </p:nvSpPr>
        <p:spPr>
          <a:xfrm>
            <a:off x="2763511" y="2901088"/>
            <a:ext cx="1577824" cy="1512411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Další kontakty s potenciálním klientem</a:t>
            </a:r>
          </a:p>
        </p:txBody>
      </p:sp>
      <p:cxnSp>
        <p:nvCxnSpPr>
          <p:cNvPr id="32" name="Přímá spojnice se šipkou 31"/>
          <p:cNvCxnSpPr>
            <a:cxnSpLocks/>
            <a:stCxn id="24" idx="2"/>
            <a:endCxn id="69" idx="0"/>
          </p:cNvCxnSpPr>
          <p:nvPr/>
        </p:nvCxnSpPr>
        <p:spPr>
          <a:xfrm flipH="1">
            <a:off x="3552423" y="2776450"/>
            <a:ext cx="7500" cy="12463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Pravá složená závorka 35"/>
          <p:cNvSpPr/>
          <p:nvPr/>
        </p:nvSpPr>
        <p:spPr>
          <a:xfrm flipV="1">
            <a:off x="4428074" y="2385003"/>
            <a:ext cx="296196" cy="1981901"/>
          </a:xfrm>
          <a:prstGeom prst="rightBrace">
            <a:avLst>
              <a:gd name="adj1" fmla="val 8333"/>
              <a:gd name="adj2" fmla="val 48602"/>
            </a:avLst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Šipka doprava 41">
            <a:extLst>
              <a:ext uri="{FF2B5EF4-FFF2-40B4-BE49-F238E27FC236}">
                <a16:creationId xmlns:a16="http://schemas.microsoft.com/office/drawing/2014/main" id="{DCC02006-EBF8-4710-85D2-3FB0EF3DA0F1}"/>
              </a:ext>
            </a:extLst>
          </p:cNvPr>
          <p:cNvSpPr/>
          <p:nvPr/>
        </p:nvSpPr>
        <p:spPr>
          <a:xfrm>
            <a:off x="1237396" y="4647694"/>
            <a:ext cx="1376517" cy="723914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>
                <a:solidFill>
                  <a:srgbClr val="FFFFFF"/>
                </a:solidFill>
              </a:rPr>
              <a:t>Do 2 měsíců</a:t>
            </a:r>
            <a:r>
              <a:rPr lang="cs-CZ" b="1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6" name="Zaoblený obdélník 6">
            <a:extLst>
              <a:ext uri="{FF2B5EF4-FFF2-40B4-BE49-F238E27FC236}">
                <a16:creationId xmlns:a16="http://schemas.microsoft.com/office/drawing/2014/main" id="{489D4968-864A-442C-A4AC-D4A162B1294F}"/>
              </a:ext>
            </a:extLst>
          </p:cNvPr>
          <p:cNvSpPr/>
          <p:nvPr/>
        </p:nvSpPr>
        <p:spPr>
          <a:xfrm>
            <a:off x="7598882" y="1420677"/>
            <a:ext cx="1769806" cy="48897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Doporučení jiných služeb</a:t>
            </a:r>
          </a:p>
        </p:txBody>
      </p:sp>
      <p:sp>
        <p:nvSpPr>
          <p:cNvPr id="65" name="Obdélník se zakulacenými rohy na opačné straně 3">
            <a:extLst>
              <a:ext uri="{FF2B5EF4-FFF2-40B4-BE49-F238E27FC236}">
                <a16:creationId xmlns:a16="http://schemas.microsoft.com/office/drawing/2014/main" id="{9F6A621D-7ED6-466F-A19C-F3DB9A184AA7}"/>
              </a:ext>
            </a:extLst>
          </p:cNvPr>
          <p:cNvSpPr/>
          <p:nvPr/>
        </p:nvSpPr>
        <p:spPr>
          <a:xfrm>
            <a:off x="9902918" y="1411316"/>
            <a:ext cx="1769806" cy="488976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Záznam v databázi, anonymní evidence</a:t>
            </a:r>
          </a:p>
        </p:txBody>
      </p:sp>
      <p:sp>
        <p:nvSpPr>
          <p:cNvPr id="73" name="Obdélník se zakulacenými rohy na opačné straně 3">
            <a:extLst>
              <a:ext uri="{FF2B5EF4-FFF2-40B4-BE49-F238E27FC236}">
                <a16:creationId xmlns:a16="http://schemas.microsoft.com/office/drawing/2014/main" id="{C167E2D1-D964-4DFA-9598-13AF3471CEE7}"/>
              </a:ext>
            </a:extLst>
          </p:cNvPr>
          <p:cNvSpPr/>
          <p:nvPr/>
        </p:nvSpPr>
        <p:spPr>
          <a:xfrm>
            <a:off x="9895255" y="6084153"/>
            <a:ext cx="1769806" cy="488976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Záznam v databázi, anonymní evidence</a:t>
            </a:r>
          </a:p>
        </p:txBody>
      </p:sp>
      <p:sp>
        <p:nvSpPr>
          <p:cNvPr id="74" name="Obdélník se zakulacenými rohy na opačné straně 3">
            <a:extLst>
              <a:ext uri="{FF2B5EF4-FFF2-40B4-BE49-F238E27FC236}">
                <a16:creationId xmlns:a16="http://schemas.microsoft.com/office/drawing/2014/main" id="{95468A6A-0B46-45D3-B8C3-AC0B8DB93B8A}"/>
              </a:ext>
            </a:extLst>
          </p:cNvPr>
          <p:cNvSpPr/>
          <p:nvPr/>
        </p:nvSpPr>
        <p:spPr>
          <a:xfrm>
            <a:off x="9895255" y="3131465"/>
            <a:ext cx="1769806" cy="488976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Záznam v databázi, anonymní evidence</a:t>
            </a:r>
          </a:p>
        </p:txBody>
      </p:sp>
      <p:sp>
        <p:nvSpPr>
          <p:cNvPr id="75" name="Obdélník se zakulacenými rohy na opačné straně 3">
            <a:extLst>
              <a:ext uri="{FF2B5EF4-FFF2-40B4-BE49-F238E27FC236}">
                <a16:creationId xmlns:a16="http://schemas.microsoft.com/office/drawing/2014/main" id="{C235F9E4-889A-4153-99CA-C3541729D287}"/>
              </a:ext>
            </a:extLst>
          </p:cNvPr>
          <p:cNvSpPr/>
          <p:nvPr/>
        </p:nvSpPr>
        <p:spPr>
          <a:xfrm>
            <a:off x="9902918" y="338406"/>
            <a:ext cx="1769806" cy="488976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Záznam v databázi, anonymní evidence</a:t>
            </a:r>
          </a:p>
        </p:txBody>
      </p:sp>
      <p:sp>
        <p:nvSpPr>
          <p:cNvPr id="2" name="Zaoblený obdélník 6">
            <a:extLst>
              <a:ext uri="{FF2B5EF4-FFF2-40B4-BE49-F238E27FC236}">
                <a16:creationId xmlns:a16="http://schemas.microsoft.com/office/drawing/2014/main" id="{821DD37C-9967-4C12-BAB3-8CF62916D448}"/>
              </a:ext>
            </a:extLst>
          </p:cNvPr>
          <p:cNvSpPr/>
          <p:nvPr/>
        </p:nvSpPr>
        <p:spPr>
          <a:xfrm>
            <a:off x="4647820" y="6084153"/>
            <a:ext cx="1769806" cy="48897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Doporučení jiných služeb</a:t>
            </a:r>
          </a:p>
        </p:txBody>
      </p:sp>
      <p:sp>
        <p:nvSpPr>
          <p:cNvPr id="3" name="Zaoblený obdélník 6">
            <a:extLst>
              <a:ext uri="{FF2B5EF4-FFF2-40B4-BE49-F238E27FC236}">
                <a16:creationId xmlns:a16="http://schemas.microsoft.com/office/drawing/2014/main" id="{666705B1-C104-44ED-A57E-EDCEFE38D833}"/>
              </a:ext>
            </a:extLst>
          </p:cNvPr>
          <p:cNvSpPr/>
          <p:nvPr/>
        </p:nvSpPr>
        <p:spPr>
          <a:xfrm>
            <a:off x="7598882" y="6084153"/>
            <a:ext cx="1769806" cy="48897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Doporučení jiných služeb</a:t>
            </a:r>
          </a:p>
        </p:txBody>
      </p:sp>
    </p:spTree>
    <p:extLst>
      <p:ext uri="{BB962C8B-B14F-4D97-AF65-F5344CB8AC3E}">
        <p14:creationId xmlns:p14="http://schemas.microsoft.com/office/powerpoint/2010/main" val="2749861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D3DF6167-DB8A-44B1-9B21-E53BC12FF4C2}"/>
              </a:ext>
            </a:extLst>
          </p:cNvPr>
          <p:cNvSpPr/>
          <p:nvPr/>
        </p:nvSpPr>
        <p:spPr>
          <a:xfrm>
            <a:off x="2475856" y="825087"/>
            <a:ext cx="1763135" cy="102981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Vstupní mapování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DE4734D8-3DAE-4364-A941-5BAA294E0994}"/>
              </a:ext>
            </a:extLst>
          </p:cNvPr>
          <p:cNvSpPr/>
          <p:nvPr/>
        </p:nvSpPr>
        <p:spPr>
          <a:xfrm>
            <a:off x="4578011" y="4242696"/>
            <a:ext cx="1763135" cy="102981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Při podezření na tranzici do psychózy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42E1834B-5D9D-4BC9-A683-CCCC65D83EC9}"/>
              </a:ext>
            </a:extLst>
          </p:cNvPr>
          <p:cNvSpPr/>
          <p:nvPr/>
        </p:nvSpPr>
        <p:spPr>
          <a:xfrm>
            <a:off x="2475856" y="3638765"/>
            <a:ext cx="1763135" cy="102981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Průběžné mapování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7444EB0D-7E29-4399-8E74-54EB6AD3E9E2}"/>
              </a:ext>
            </a:extLst>
          </p:cNvPr>
          <p:cNvSpPr/>
          <p:nvPr/>
        </p:nvSpPr>
        <p:spPr>
          <a:xfrm>
            <a:off x="2475856" y="5499202"/>
            <a:ext cx="1763135" cy="102981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Ukončení podpory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08999104-BC97-460C-BBCA-64766CB80A42}"/>
              </a:ext>
            </a:extLst>
          </p:cNvPr>
          <p:cNvSpPr txBox="1"/>
          <p:nvPr/>
        </p:nvSpPr>
        <p:spPr>
          <a:xfrm>
            <a:off x="6341146" y="271483"/>
            <a:ext cx="226732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Cílové skupiny</a:t>
            </a:r>
            <a:endParaRPr lang="en-GB" b="1" dirty="0"/>
          </a:p>
        </p:txBody>
      </p:sp>
      <p:sp>
        <p:nvSpPr>
          <p:cNvPr id="22" name="Obdélník: se zakulacenými rohy 21">
            <a:extLst>
              <a:ext uri="{FF2B5EF4-FFF2-40B4-BE49-F238E27FC236}">
                <a16:creationId xmlns:a16="http://schemas.microsoft.com/office/drawing/2014/main" id="{204D1B3C-ECA0-457E-A306-6C31E27E9E12}"/>
              </a:ext>
            </a:extLst>
          </p:cNvPr>
          <p:cNvSpPr/>
          <p:nvPr/>
        </p:nvSpPr>
        <p:spPr>
          <a:xfrm>
            <a:off x="6513158" y="829863"/>
            <a:ext cx="1763135" cy="102981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7378682F-2139-460D-9678-178553D8235E}"/>
              </a:ext>
            </a:extLst>
          </p:cNvPr>
          <p:cNvSpPr/>
          <p:nvPr/>
        </p:nvSpPr>
        <p:spPr>
          <a:xfrm>
            <a:off x="6600958" y="891416"/>
            <a:ext cx="786334" cy="4290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ARMS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6" name="Obdélník: se zakulacenými rohy 15">
            <a:extLst>
              <a:ext uri="{FF2B5EF4-FFF2-40B4-BE49-F238E27FC236}">
                <a16:creationId xmlns:a16="http://schemas.microsoft.com/office/drawing/2014/main" id="{B5BACB37-30F4-43FA-AB9F-F7292E059EB7}"/>
              </a:ext>
            </a:extLst>
          </p:cNvPr>
          <p:cNvSpPr/>
          <p:nvPr/>
        </p:nvSpPr>
        <p:spPr>
          <a:xfrm>
            <a:off x="7435691" y="893706"/>
            <a:ext cx="786334" cy="4290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FEP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8" name="Obdélník: se zakulacenými rohy 17">
            <a:extLst>
              <a:ext uri="{FF2B5EF4-FFF2-40B4-BE49-F238E27FC236}">
                <a16:creationId xmlns:a16="http://schemas.microsoft.com/office/drawing/2014/main" id="{D32AEF51-2567-4A48-B5C9-53298AD89820}"/>
              </a:ext>
            </a:extLst>
          </p:cNvPr>
          <p:cNvSpPr/>
          <p:nvPr/>
        </p:nvSpPr>
        <p:spPr>
          <a:xfrm>
            <a:off x="7435691" y="1371284"/>
            <a:ext cx="786334" cy="4290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ostatní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0" name="Obdélník: se zakulacenými rohy 19">
            <a:extLst>
              <a:ext uri="{FF2B5EF4-FFF2-40B4-BE49-F238E27FC236}">
                <a16:creationId xmlns:a16="http://schemas.microsoft.com/office/drawing/2014/main" id="{9D47C6C7-00F3-4AB5-857C-145000439441}"/>
              </a:ext>
            </a:extLst>
          </p:cNvPr>
          <p:cNvSpPr/>
          <p:nvPr/>
        </p:nvSpPr>
        <p:spPr>
          <a:xfrm>
            <a:off x="6585842" y="1363413"/>
            <a:ext cx="786334" cy="4290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v léčbě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4" name="Obdélník: se zakulacenými rohy 23">
            <a:extLst>
              <a:ext uri="{FF2B5EF4-FFF2-40B4-BE49-F238E27FC236}">
                <a16:creationId xmlns:a16="http://schemas.microsoft.com/office/drawing/2014/main" id="{39BEB0B7-472E-4BFF-A342-474CA10F11A8}"/>
              </a:ext>
            </a:extLst>
          </p:cNvPr>
          <p:cNvSpPr/>
          <p:nvPr/>
        </p:nvSpPr>
        <p:spPr>
          <a:xfrm>
            <a:off x="4578011" y="2975242"/>
            <a:ext cx="1763135" cy="102981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Pravidelné – každých 6 měsíců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8" name="Obdélník: se zakulacenými rohy 47">
            <a:extLst>
              <a:ext uri="{FF2B5EF4-FFF2-40B4-BE49-F238E27FC236}">
                <a16:creationId xmlns:a16="http://schemas.microsoft.com/office/drawing/2014/main" id="{B9D547C3-A012-4835-B734-CE07B7149668}"/>
              </a:ext>
            </a:extLst>
          </p:cNvPr>
          <p:cNvSpPr/>
          <p:nvPr/>
        </p:nvSpPr>
        <p:spPr>
          <a:xfrm>
            <a:off x="6580499" y="4543058"/>
            <a:ext cx="745442" cy="4290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ARMS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50" name="Obdélník: se zakulacenými rohy 49">
            <a:extLst>
              <a:ext uri="{FF2B5EF4-FFF2-40B4-BE49-F238E27FC236}">
                <a16:creationId xmlns:a16="http://schemas.microsoft.com/office/drawing/2014/main" id="{4F01279C-6F86-4D8D-8754-897AC2B0E144}"/>
              </a:ext>
            </a:extLst>
          </p:cNvPr>
          <p:cNvSpPr/>
          <p:nvPr/>
        </p:nvSpPr>
        <p:spPr>
          <a:xfrm>
            <a:off x="7573390" y="4543058"/>
            <a:ext cx="711920" cy="4290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FEP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56" name="Šipka: dolů 55">
            <a:extLst>
              <a:ext uri="{FF2B5EF4-FFF2-40B4-BE49-F238E27FC236}">
                <a16:creationId xmlns:a16="http://schemas.microsoft.com/office/drawing/2014/main" id="{C01F124A-0982-453F-8441-9A9D89D01A93}"/>
              </a:ext>
            </a:extLst>
          </p:cNvPr>
          <p:cNvSpPr/>
          <p:nvPr/>
        </p:nvSpPr>
        <p:spPr>
          <a:xfrm rot="16200000">
            <a:off x="7368989" y="4663878"/>
            <a:ext cx="162338" cy="213926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7" name="TextovéPole 56">
            <a:extLst>
              <a:ext uri="{FF2B5EF4-FFF2-40B4-BE49-F238E27FC236}">
                <a16:creationId xmlns:a16="http://schemas.microsoft.com/office/drawing/2014/main" id="{D5D4BDC8-0E3A-4043-A804-1082861E3FE5}"/>
              </a:ext>
            </a:extLst>
          </p:cNvPr>
          <p:cNvSpPr txBox="1"/>
          <p:nvPr/>
        </p:nvSpPr>
        <p:spPr>
          <a:xfrm>
            <a:off x="9532955" y="273114"/>
            <a:ext cx="138808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Dotazníky</a:t>
            </a:r>
            <a:endParaRPr lang="en-GB" b="1" dirty="0"/>
          </a:p>
        </p:txBody>
      </p:sp>
      <p:sp>
        <p:nvSpPr>
          <p:cNvPr id="58" name="TextovéPole 57">
            <a:extLst>
              <a:ext uri="{FF2B5EF4-FFF2-40B4-BE49-F238E27FC236}">
                <a16:creationId xmlns:a16="http://schemas.microsoft.com/office/drawing/2014/main" id="{82E3D6FF-0EE4-47C7-80B8-B9DCB21C4F43}"/>
              </a:ext>
            </a:extLst>
          </p:cNvPr>
          <p:cNvSpPr txBox="1"/>
          <p:nvPr/>
        </p:nvSpPr>
        <p:spPr>
          <a:xfrm>
            <a:off x="1769461" y="268862"/>
            <a:ext cx="323903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Harmonogram mapování</a:t>
            </a:r>
            <a:endParaRPr lang="en-GB" b="1" dirty="0"/>
          </a:p>
        </p:txBody>
      </p:sp>
      <p:cxnSp>
        <p:nvCxnSpPr>
          <p:cNvPr id="59" name="Přímá spojnice 58">
            <a:extLst>
              <a:ext uri="{FF2B5EF4-FFF2-40B4-BE49-F238E27FC236}">
                <a16:creationId xmlns:a16="http://schemas.microsoft.com/office/drawing/2014/main" id="{E3C1B29C-BAD9-4640-87D0-94F367E207BB}"/>
              </a:ext>
            </a:extLst>
          </p:cNvPr>
          <p:cNvCxnSpPr>
            <a:cxnSpLocks/>
          </p:cNvCxnSpPr>
          <p:nvPr/>
        </p:nvCxnSpPr>
        <p:spPr>
          <a:xfrm>
            <a:off x="1372444" y="721337"/>
            <a:ext cx="10562921" cy="44586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Obdélník: se zakulacenými rohy 63">
            <a:extLst>
              <a:ext uri="{FF2B5EF4-FFF2-40B4-BE49-F238E27FC236}">
                <a16:creationId xmlns:a16="http://schemas.microsoft.com/office/drawing/2014/main" id="{21D64ADA-1EE4-49F8-A213-3DC0F3EAE507}"/>
              </a:ext>
            </a:extLst>
          </p:cNvPr>
          <p:cNvSpPr/>
          <p:nvPr/>
        </p:nvSpPr>
        <p:spPr>
          <a:xfrm>
            <a:off x="8585387" y="1397447"/>
            <a:ext cx="953989" cy="4290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err="1">
                <a:solidFill>
                  <a:srgbClr val="FFFFFF"/>
                </a:solidFill>
              </a:rPr>
              <a:t>AQoL</a:t>
            </a:r>
            <a:endParaRPr lang="en-GB" sz="1600" b="1" dirty="0">
              <a:solidFill>
                <a:srgbClr val="FFFFFF"/>
              </a:solidFill>
            </a:endParaRPr>
          </a:p>
        </p:txBody>
      </p:sp>
      <p:sp>
        <p:nvSpPr>
          <p:cNvPr id="66" name="Obdélník: se zakulacenými rohy 65">
            <a:extLst>
              <a:ext uri="{FF2B5EF4-FFF2-40B4-BE49-F238E27FC236}">
                <a16:creationId xmlns:a16="http://schemas.microsoft.com/office/drawing/2014/main" id="{0CC7B181-2D70-43FC-BA2D-7B6493371907}"/>
              </a:ext>
            </a:extLst>
          </p:cNvPr>
          <p:cNvSpPr/>
          <p:nvPr/>
        </p:nvSpPr>
        <p:spPr>
          <a:xfrm>
            <a:off x="8590472" y="897794"/>
            <a:ext cx="953989" cy="4290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FFFFFF"/>
                </a:solidFill>
              </a:rPr>
              <a:t>GAF</a:t>
            </a:r>
            <a:endParaRPr lang="en-GB" sz="1600" b="1" dirty="0">
              <a:solidFill>
                <a:srgbClr val="FFFFFF"/>
              </a:solidFill>
            </a:endParaRPr>
          </a:p>
        </p:txBody>
      </p:sp>
      <p:sp>
        <p:nvSpPr>
          <p:cNvPr id="68" name="Obdélník: se zakulacenými rohy 67">
            <a:extLst>
              <a:ext uri="{FF2B5EF4-FFF2-40B4-BE49-F238E27FC236}">
                <a16:creationId xmlns:a16="http://schemas.microsoft.com/office/drawing/2014/main" id="{E57D6A06-CEB0-4F91-BB9B-077B5F7F2C59}"/>
              </a:ext>
            </a:extLst>
          </p:cNvPr>
          <p:cNvSpPr/>
          <p:nvPr/>
        </p:nvSpPr>
        <p:spPr>
          <a:xfrm>
            <a:off x="9598729" y="900188"/>
            <a:ext cx="953989" cy="4290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err="1">
                <a:solidFill>
                  <a:srgbClr val="FFFFFF"/>
                </a:solidFill>
              </a:rPr>
              <a:t>HoNOS</a:t>
            </a:r>
            <a:endParaRPr lang="en-GB" sz="1600" b="1" dirty="0">
              <a:solidFill>
                <a:srgbClr val="FFFFFF"/>
              </a:solidFill>
            </a:endParaRPr>
          </a:p>
        </p:txBody>
      </p:sp>
      <p:sp>
        <p:nvSpPr>
          <p:cNvPr id="70" name="Obdélník: se zakulacenými rohy 69">
            <a:extLst>
              <a:ext uri="{FF2B5EF4-FFF2-40B4-BE49-F238E27FC236}">
                <a16:creationId xmlns:a16="http://schemas.microsoft.com/office/drawing/2014/main" id="{20D62C9E-F49C-4839-862A-0BB640507E53}"/>
              </a:ext>
            </a:extLst>
          </p:cNvPr>
          <p:cNvSpPr/>
          <p:nvPr/>
        </p:nvSpPr>
        <p:spPr>
          <a:xfrm>
            <a:off x="11015098" y="1871095"/>
            <a:ext cx="1008755" cy="4290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rgbClr val="FFFFFF"/>
                </a:solidFill>
              </a:rPr>
              <a:t>CAARMS</a:t>
            </a:r>
            <a:endParaRPr lang="en-GB" sz="1400" b="1" dirty="0">
              <a:solidFill>
                <a:srgbClr val="FFFFFF"/>
              </a:solidFill>
            </a:endParaRPr>
          </a:p>
        </p:txBody>
      </p:sp>
      <p:sp>
        <p:nvSpPr>
          <p:cNvPr id="72" name="Obdélník: se zakulacenými rohy 71">
            <a:extLst>
              <a:ext uri="{FF2B5EF4-FFF2-40B4-BE49-F238E27FC236}">
                <a16:creationId xmlns:a16="http://schemas.microsoft.com/office/drawing/2014/main" id="{DC57DAF7-202E-490C-924C-6B6F441CDE94}"/>
              </a:ext>
            </a:extLst>
          </p:cNvPr>
          <p:cNvSpPr/>
          <p:nvPr/>
        </p:nvSpPr>
        <p:spPr>
          <a:xfrm>
            <a:off x="9602892" y="1385688"/>
            <a:ext cx="953989" cy="4290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FFFFFF"/>
                </a:solidFill>
              </a:rPr>
              <a:t>SKPS</a:t>
            </a:r>
            <a:endParaRPr lang="en-GB" sz="1600" b="1" dirty="0">
              <a:solidFill>
                <a:srgbClr val="FFFFFF"/>
              </a:solidFill>
            </a:endParaRPr>
          </a:p>
        </p:txBody>
      </p:sp>
      <p:sp>
        <p:nvSpPr>
          <p:cNvPr id="74" name="Obdélník: se zakulacenými rohy 73">
            <a:extLst>
              <a:ext uri="{FF2B5EF4-FFF2-40B4-BE49-F238E27FC236}">
                <a16:creationId xmlns:a16="http://schemas.microsoft.com/office/drawing/2014/main" id="{7D6A6C00-E02B-4C14-B00F-D76AA8215033}"/>
              </a:ext>
            </a:extLst>
          </p:cNvPr>
          <p:cNvSpPr/>
          <p:nvPr/>
        </p:nvSpPr>
        <p:spPr>
          <a:xfrm>
            <a:off x="8585387" y="2149014"/>
            <a:ext cx="953989" cy="4290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FFFFFF"/>
                </a:solidFill>
              </a:rPr>
              <a:t>PANSS</a:t>
            </a:r>
            <a:endParaRPr lang="en-GB" sz="1600" b="1" dirty="0">
              <a:solidFill>
                <a:srgbClr val="FFFFFF"/>
              </a:solidFill>
            </a:endParaRPr>
          </a:p>
        </p:txBody>
      </p:sp>
      <p:sp>
        <p:nvSpPr>
          <p:cNvPr id="76" name="Obdélník: se zakulacenými rohy 75">
            <a:extLst>
              <a:ext uri="{FF2B5EF4-FFF2-40B4-BE49-F238E27FC236}">
                <a16:creationId xmlns:a16="http://schemas.microsoft.com/office/drawing/2014/main" id="{CE2AF8CB-86A0-4943-B1D7-67F47F4288CD}"/>
              </a:ext>
            </a:extLst>
          </p:cNvPr>
          <p:cNvSpPr/>
          <p:nvPr/>
        </p:nvSpPr>
        <p:spPr>
          <a:xfrm>
            <a:off x="11014920" y="2397624"/>
            <a:ext cx="1008933" cy="4290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rgbClr val="FFFFFF"/>
                </a:solidFill>
              </a:rPr>
              <a:t>DUP</a:t>
            </a:r>
            <a:endParaRPr lang="en-GB" sz="1600" b="1" dirty="0">
              <a:solidFill>
                <a:srgbClr val="FFFFFF"/>
              </a:solidFill>
            </a:endParaRPr>
          </a:p>
        </p:txBody>
      </p:sp>
      <p:sp>
        <p:nvSpPr>
          <p:cNvPr id="85" name="Šipka: dolů 84">
            <a:extLst>
              <a:ext uri="{FF2B5EF4-FFF2-40B4-BE49-F238E27FC236}">
                <a16:creationId xmlns:a16="http://schemas.microsoft.com/office/drawing/2014/main" id="{0380DE85-2C20-462E-A32A-4EA2B5F46E60}"/>
              </a:ext>
            </a:extLst>
          </p:cNvPr>
          <p:cNvSpPr/>
          <p:nvPr/>
        </p:nvSpPr>
        <p:spPr>
          <a:xfrm rot="15665111">
            <a:off x="10165737" y="1458043"/>
            <a:ext cx="307063" cy="1371987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cs-CZ" sz="800" b="1" dirty="0" err="1">
                <a:solidFill>
                  <a:schemeClr val="bg1"/>
                </a:solidFill>
              </a:rPr>
              <a:t>nenaskórují</a:t>
            </a:r>
            <a:r>
              <a:rPr lang="cs-CZ" sz="800" b="1" dirty="0">
                <a:solidFill>
                  <a:schemeClr val="bg1"/>
                </a:solidFill>
              </a:rPr>
              <a:t> na PANSS</a:t>
            </a:r>
            <a:endParaRPr lang="en-GB" sz="800" b="1" dirty="0">
              <a:solidFill>
                <a:schemeClr val="bg1"/>
              </a:solidFill>
            </a:endParaRPr>
          </a:p>
        </p:txBody>
      </p:sp>
      <p:sp>
        <p:nvSpPr>
          <p:cNvPr id="92" name="Šipka: dolů 91">
            <a:extLst>
              <a:ext uri="{FF2B5EF4-FFF2-40B4-BE49-F238E27FC236}">
                <a16:creationId xmlns:a16="http://schemas.microsoft.com/office/drawing/2014/main" id="{3D85247B-FF34-45BC-8634-DDEF06C4A568}"/>
              </a:ext>
            </a:extLst>
          </p:cNvPr>
          <p:cNvSpPr/>
          <p:nvPr/>
        </p:nvSpPr>
        <p:spPr>
          <a:xfrm rot="16607993">
            <a:off x="10168268" y="1866489"/>
            <a:ext cx="307063" cy="1359445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cs-CZ" sz="800" b="1" dirty="0" err="1">
                <a:solidFill>
                  <a:schemeClr val="bg1"/>
                </a:solidFill>
              </a:rPr>
              <a:t>naskórují</a:t>
            </a:r>
            <a:r>
              <a:rPr lang="cs-CZ" sz="800" b="1" dirty="0">
                <a:solidFill>
                  <a:schemeClr val="bg1"/>
                </a:solidFill>
              </a:rPr>
              <a:t> na PANSS</a:t>
            </a:r>
            <a:endParaRPr lang="en-GB" sz="800" b="1" dirty="0">
              <a:solidFill>
                <a:schemeClr val="bg1"/>
              </a:solidFill>
            </a:endParaRPr>
          </a:p>
        </p:txBody>
      </p:sp>
      <p:sp>
        <p:nvSpPr>
          <p:cNvPr id="96" name="Obdélník: se zakulacenými rohy 95">
            <a:extLst>
              <a:ext uri="{FF2B5EF4-FFF2-40B4-BE49-F238E27FC236}">
                <a16:creationId xmlns:a16="http://schemas.microsoft.com/office/drawing/2014/main" id="{7D4B7132-E39A-471C-A34C-5E198FF29E8E}"/>
              </a:ext>
            </a:extLst>
          </p:cNvPr>
          <p:cNvSpPr/>
          <p:nvPr/>
        </p:nvSpPr>
        <p:spPr>
          <a:xfrm>
            <a:off x="8532759" y="4806424"/>
            <a:ext cx="953989" cy="4290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FFFFFF"/>
                </a:solidFill>
              </a:rPr>
              <a:t>PANSS</a:t>
            </a:r>
            <a:endParaRPr lang="en-GB" sz="1600" b="1" dirty="0">
              <a:solidFill>
                <a:srgbClr val="FFFFFF"/>
              </a:solidFill>
            </a:endParaRPr>
          </a:p>
        </p:txBody>
      </p:sp>
      <p:sp>
        <p:nvSpPr>
          <p:cNvPr id="98" name="Obdélník: se zakulacenými rohy 97">
            <a:extLst>
              <a:ext uri="{FF2B5EF4-FFF2-40B4-BE49-F238E27FC236}">
                <a16:creationId xmlns:a16="http://schemas.microsoft.com/office/drawing/2014/main" id="{A3E2441D-68B8-47D8-9C0F-2FC6BBD1FDD7}"/>
              </a:ext>
            </a:extLst>
          </p:cNvPr>
          <p:cNvSpPr/>
          <p:nvPr/>
        </p:nvSpPr>
        <p:spPr>
          <a:xfrm>
            <a:off x="8532759" y="4303863"/>
            <a:ext cx="953989" cy="4290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FFFFFF"/>
                </a:solidFill>
              </a:rPr>
              <a:t>GAF</a:t>
            </a:r>
            <a:endParaRPr lang="en-GB" sz="1600" b="1" dirty="0">
              <a:solidFill>
                <a:srgbClr val="FFFFFF"/>
              </a:solidFill>
            </a:endParaRPr>
          </a:p>
        </p:txBody>
      </p:sp>
      <p:sp>
        <p:nvSpPr>
          <p:cNvPr id="100" name="Obdélník: se zakulacenými rohy 99">
            <a:extLst>
              <a:ext uri="{FF2B5EF4-FFF2-40B4-BE49-F238E27FC236}">
                <a16:creationId xmlns:a16="http://schemas.microsoft.com/office/drawing/2014/main" id="{C9F55C05-C1D8-44FF-A30F-D1A95E97A807}"/>
              </a:ext>
            </a:extLst>
          </p:cNvPr>
          <p:cNvSpPr/>
          <p:nvPr/>
        </p:nvSpPr>
        <p:spPr>
          <a:xfrm>
            <a:off x="9546101" y="4309165"/>
            <a:ext cx="953989" cy="4290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err="1">
                <a:solidFill>
                  <a:srgbClr val="FFFFFF"/>
                </a:solidFill>
              </a:rPr>
              <a:t>HoNOS</a:t>
            </a:r>
            <a:endParaRPr lang="en-GB" sz="1600" b="1" dirty="0">
              <a:solidFill>
                <a:srgbClr val="FFFFFF"/>
              </a:solidFill>
            </a:endParaRPr>
          </a:p>
        </p:txBody>
      </p:sp>
      <p:sp>
        <p:nvSpPr>
          <p:cNvPr id="102" name="Obdélník: se zakulacenými rohy 101">
            <a:extLst>
              <a:ext uri="{FF2B5EF4-FFF2-40B4-BE49-F238E27FC236}">
                <a16:creationId xmlns:a16="http://schemas.microsoft.com/office/drawing/2014/main" id="{9F1CD805-E3DE-4832-B8A4-DFA82BE26B76}"/>
              </a:ext>
            </a:extLst>
          </p:cNvPr>
          <p:cNvSpPr/>
          <p:nvPr/>
        </p:nvSpPr>
        <p:spPr>
          <a:xfrm>
            <a:off x="9550264" y="4794665"/>
            <a:ext cx="953989" cy="4290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FFFFFF"/>
                </a:solidFill>
              </a:rPr>
              <a:t>DUP</a:t>
            </a:r>
            <a:endParaRPr lang="en-GB" sz="1600" b="1" dirty="0">
              <a:solidFill>
                <a:srgbClr val="FFFFFF"/>
              </a:solidFill>
            </a:endParaRPr>
          </a:p>
        </p:txBody>
      </p:sp>
      <p:sp>
        <p:nvSpPr>
          <p:cNvPr id="106" name="Obdélník: se zakulacenými rohy 105">
            <a:extLst>
              <a:ext uri="{FF2B5EF4-FFF2-40B4-BE49-F238E27FC236}">
                <a16:creationId xmlns:a16="http://schemas.microsoft.com/office/drawing/2014/main" id="{F9529F41-2C4D-4AEA-9C7E-9D0244CC6C46}"/>
              </a:ext>
            </a:extLst>
          </p:cNvPr>
          <p:cNvSpPr/>
          <p:nvPr/>
        </p:nvSpPr>
        <p:spPr>
          <a:xfrm>
            <a:off x="8585386" y="3540946"/>
            <a:ext cx="953989" cy="4290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err="1">
                <a:solidFill>
                  <a:srgbClr val="FFFFFF"/>
                </a:solidFill>
              </a:rPr>
              <a:t>AQoL</a:t>
            </a:r>
            <a:endParaRPr lang="en-GB" sz="1600" b="1" dirty="0">
              <a:solidFill>
                <a:srgbClr val="FFFFFF"/>
              </a:solidFill>
            </a:endParaRPr>
          </a:p>
        </p:txBody>
      </p:sp>
      <p:sp>
        <p:nvSpPr>
          <p:cNvPr id="108" name="Obdélník: se zakulacenými rohy 107">
            <a:extLst>
              <a:ext uri="{FF2B5EF4-FFF2-40B4-BE49-F238E27FC236}">
                <a16:creationId xmlns:a16="http://schemas.microsoft.com/office/drawing/2014/main" id="{7E630FA3-2475-48EB-9EF6-F46E8BD2FD08}"/>
              </a:ext>
            </a:extLst>
          </p:cNvPr>
          <p:cNvSpPr/>
          <p:nvPr/>
        </p:nvSpPr>
        <p:spPr>
          <a:xfrm>
            <a:off x="8585386" y="3038385"/>
            <a:ext cx="953989" cy="4290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FFFFFF"/>
                </a:solidFill>
              </a:rPr>
              <a:t>GAF</a:t>
            </a:r>
            <a:endParaRPr lang="en-GB" sz="1600" b="1" dirty="0">
              <a:solidFill>
                <a:srgbClr val="FFFFFF"/>
              </a:solidFill>
            </a:endParaRPr>
          </a:p>
        </p:txBody>
      </p:sp>
      <p:sp>
        <p:nvSpPr>
          <p:cNvPr id="110" name="Obdélník: se zakulacenými rohy 109">
            <a:extLst>
              <a:ext uri="{FF2B5EF4-FFF2-40B4-BE49-F238E27FC236}">
                <a16:creationId xmlns:a16="http://schemas.microsoft.com/office/drawing/2014/main" id="{484BD47A-86C2-4E9C-8607-7A8C4B3EED6D}"/>
              </a:ext>
            </a:extLst>
          </p:cNvPr>
          <p:cNvSpPr/>
          <p:nvPr/>
        </p:nvSpPr>
        <p:spPr>
          <a:xfrm>
            <a:off x="9598728" y="3043687"/>
            <a:ext cx="953989" cy="4290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err="1">
                <a:solidFill>
                  <a:srgbClr val="FFFFFF"/>
                </a:solidFill>
              </a:rPr>
              <a:t>HoNOS</a:t>
            </a:r>
            <a:endParaRPr lang="en-GB" sz="1600" b="1" dirty="0">
              <a:solidFill>
                <a:srgbClr val="FFFFFF"/>
              </a:solidFill>
            </a:endParaRPr>
          </a:p>
        </p:txBody>
      </p:sp>
      <p:sp>
        <p:nvSpPr>
          <p:cNvPr id="112" name="Obdélník: se zakulacenými rohy 111">
            <a:extLst>
              <a:ext uri="{FF2B5EF4-FFF2-40B4-BE49-F238E27FC236}">
                <a16:creationId xmlns:a16="http://schemas.microsoft.com/office/drawing/2014/main" id="{210DF1EA-A059-4B60-A782-1D737F5A65D8}"/>
              </a:ext>
            </a:extLst>
          </p:cNvPr>
          <p:cNvSpPr/>
          <p:nvPr/>
        </p:nvSpPr>
        <p:spPr>
          <a:xfrm>
            <a:off x="9602891" y="3529187"/>
            <a:ext cx="953989" cy="4290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FFFFFF"/>
                </a:solidFill>
              </a:rPr>
              <a:t>SKPS</a:t>
            </a:r>
            <a:endParaRPr lang="en-GB" sz="1600" b="1" dirty="0">
              <a:solidFill>
                <a:srgbClr val="FFFFFF"/>
              </a:solidFill>
            </a:endParaRPr>
          </a:p>
        </p:txBody>
      </p:sp>
      <p:sp>
        <p:nvSpPr>
          <p:cNvPr id="122" name="Obdélník: se zakulacenými rohy 121">
            <a:extLst>
              <a:ext uri="{FF2B5EF4-FFF2-40B4-BE49-F238E27FC236}">
                <a16:creationId xmlns:a16="http://schemas.microsoft.com/office/drawing/2014/main" id="{C310E7B4-8B2F-403D-A77F-4E187B31094B}"/>
              </a:ext>
            </a:extLst>
          </p:cNvPr>
          <p:cNvSpPr/>
          <p:nvPr/>
        </p:nvSpPr>
        <p:spPr>
          <a:xfrm>
            <a:off x="10607263" y="3252929"/>
            <a:ext cx="953989" cy="4290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FFFFFF"/>
                </a:solidFill>
              </a:rPr>
              <a:t>PANSS</a:t>
            </a:r>
            <a:endParaRPr lang="en-GB" sz="1600" b="1" dirty="0">
              <a:solidFill>
                <a:srgbClr val="FFFFFF"/>
              </a:solidFill>
            </a:endParaRPr>
          </a:p>
        </p:txBody>
      </p:sp>
      <p:cxnSp>
        <p:nvCxnSpPr>
          <p:cNvPr id="129" name="Přímá spojnice se šipkou 128">
            <a:extLst>
              <a:ext uri="{FF2B5EF4-FFF2-40B4-BE49-F238E27FC236}">
                <a16:creationId xmlns:a16="http://schemas.microsoft.com/office/drawing/2014/main" id="{6BA4AFEB-3D2F-4638-B0E9-72DEAC712F7B}"/>
              </a:ext>
            </a:extLst>
          </p:cNvPr>
          <p:cNvCxnSpPr>
            <a:cxnSpLocks/>
            <a:stCxn id="4" idx="3"/>
            <a:endCxn id="22" idx="1"/>
          </p:cNvCxnSpPr>
          <p:nvPr/>
        </p:nvCxnSpPr>
        <p:spPr>
          <a:xfrm>
            <a:off x="4238991" y="1339993"/>
            <a:ext cx="2274167" cy="477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Přímá spojnice se šipkou 131">
            <a:extLst>
              <a:ext uri="{FF2B5EF4-FFF2-40B4-BE49-F238E27FC236}">
                <a16:creationId xmlns:a16="http://schemas.microsoft.com/office/drawing/2014/main" id="{C0F89A3B-D68E-434E-969C-7705A9BD5D2E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8276293" y="1344769"/>
            <a:ext cx="303988" cy="8761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Přímá spojnice se šipkou 132">
            <a:extLst>
              <a:ext uri="{FF2B5EF4-FFF2-40B4-BE49-F238E27FC236}">
                <a16:creationId xmlns:a16="http://schemas.microsoft.com/office/drawing/2014/main" id="{17EB68AB-AB1F-4E6A-ADAA-F0628078E6CD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8276293" y="1344769"/>
            <a:ext cx="256466" cy="1018789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Přímá spojnice se šipkou 133">
            <a:extLst>
              <a:ext uri="{FF2B5EF4-FFF2-40B4-BE49-F238E27FC236}">
                <a16:creationId xmlns:a16="http://schemas.microsoft.com/office/drawing/2014/main" id="{B8091BB7-56E1-45DE-B754-E6404DA62D61}"/>
              </a:ext>
            </a:extLst>
          </p:cNvPr>
          <p:cNvCxnSpPr>
            <a:cxnSpLocks/>
            <a:stCxn id="6" idx="3"/>
            <a:endCxn id="48" idx="1"/>
          </p:cNvCxnSpPr>
          <p:nvPr/>
        </p:nvCxnSpPr>
        <p:spPr>
          <a:xfrm>
            <a:off x="6341146" y="4757602"/>
            <a:ext cx="239353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Přímá spojnice se šipkou 135">
            <a:extLst>
              <a:ext uri="{FF2B5EF4-FFF2-40B4-BE49-F238E27FC236}">
                <a16:creationId xmlns:a16="http://schemas.microsoft.com/office/drawing/2014/main" id="{8E05ED83-7D65-42D8-A524-A8D0260776ED}"/>
              </a:ext>
            </a:extLst>
          </p:cNvPr>
          <p:cNvCxnSpPr>
            <a:cxnSpLocks/>
            <a:stCxn id="8" idx="3"/>
            <a:endCxn id="24" idx="1"/>
          </p:cNvCxnSpPr>
          <p:nvPr/>
        </p:nvCxnSpPr>
        <p:spPr>
          <a:xfrm flipV="1">
            <a:off x="4238991" y="3490148"/>
            <a:ext cx="339020" cy="66352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Přímá spojnice se šipkou 136">
            <a:extLst>
              <a:ext uri="{FF2B5EF4-FFF2-40B4-BE49-F238E27FC236}">
                <a16:creationId xmlns:a16="http://schemas.microsoft.com/office/drawing/2014/main" id="{7C21CFE5-BAAA-475C-8EB2-9197131660FC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6341146" y="3490148"/>
            <a:ext cx="2239135" cy="19695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Přímá spojnice se šipkou 137">
            <a:extLst>
              <a:ext uri="{FF2B5EF4-FFF2-40B4-BE49-F238E27FC236}">
                <a16:creationId xmlns:a16="http://schemas.microsoft.com/office/drawing/2014/main" id="{A51EC1DD-002F-45C8-826E-E30AC27126DE}"/>
              </a:ext>
            </a:extLst>
          </p:cNvPr>
          <p:cNvCxnSpPr>
            <a:cxnSpLocks/>
            <a:stCxn id="50" idx="3"/>
          </p:cNvCxnSpPr>
          <p:nvPr/>
        </p:nvCxnSpPr>
        <p:spPr>
          <a:xfrm>
            <a:off x="8285310" y="4757602"/>
            <a:ext cx="199527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Přímá spojnice se šipkou 148">
            <a:extLst>
              <a:ext uri="{FF2B5EF4-FFF2-40B4-BE49-F238E27FC236}">
                <a16:creationId xmlns:a16="http://schemas.microsoft.com/office/drawing/2014/main" id="{FEC01DBF-CC52-40B4-9916-35058221BC7F}"/>
              </a:ext>
            </a:extLst>
          </p:cNvPr>
          <p:cNvCxnSpPr>
            <a:cxnSpLocks/>
            <a:stCxn id="8" idx="3"/>
            <a:endCxn id="6" idx="1"/>
          </p:cNvCxnSpPr>
          <p:nvPr/>
        </p:nvCxnSpPr>
        <p:spPr>
          <a:xfrm>
            <a:off x="4238991" y="4153671"/>
            <a:ext cx="339020" cy="603931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Obdélník: se zakulacenými rohy 170">
            <a:extLst>
              <a:ext uri="{FF2B5EF4-FFF2-40B4-BE49-F238E27FC236}">
                <a16:creationId xmlns:a16="http://schemas.microsoft.com/office/drawing/2014/main" id="{D3957F67-3AB5-40A8-A30E-5F8A527EBDB6}"/>
              </a:ext>
            </a:extLst>
          </p:cNvPr>
          <p:cNvSpPr/>
          <p:nvPr/>
        </p:nvSpPr>
        <p:spPr>
          <a:xfrm>
            <a:off x="8544190" y="6082117"/>
            <a:ext cx="953989" cy="4290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err="1">
                <a:solidFill>
                  <a:srgbClr val="FFFFFF"/>
                </a:solidFill>
              </a:rPr>
              <a:t>AQoL</a:t>
            </a:r>
            <a:endParaRPr lang="en-GB" sz="1600" b="1" dirty="0">
              <a:solidFill>
                <a:srgbClr val="FFFFFF"/>
              </a:solidFill>
            </a:endParaRPr>
          </a:p>
        </p:txBody>
      </p:sp>
      <p:sp>
        <p:nvSpPr>
          <p:cNvPr id="173" name="Obdélník: se zakulacenými rohy 172">
            <a:extLst>
              <a:ext uri="{FF2B5EF4-FFF2-40B4-BE49-F238E27FC236}">
                <a16:creationId xmlns:a16="http://schemas.microsoft.com/office/drawing/2014/main" id="{4EB368E6-8B1B-4C05-B603-BE5B5B3A2E15}"/>
              </a:ext>
            </a:extLst>
          </p:cNvPr>
          <p:cNvSpPr/>
          <p:nvPr/>
        </p:nvSpPr>
        <p:spPr>
          <a:xfrm>
            <a:off x="8544190" y="5579556"/>
            <a:ext cx="953989" cy="4290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FFFFFF"/>
                </a:solidFill>
              </a:rPr>
              <a:t>GAF</a:t>
            </a:r>
            <a:endParaRPr lang="en-GB" sz="1600" b="1" dirty="0">
              <a:solidFill>
                <a:srgbClr val="FFFFFF"/>
              </a:solidFill>
            </a:endParaRPr>
          </a:p>
        </p:txBody>
      </p:sp>
      <p:sp>
        <p:nvSpPr>
          <p:cNvPr id="175" name="Obdélník: se zakulacenými rohy 174">
            <a:extLst>
              <a:ext uri="{FF2B5EF4-FFF2-40B4-BE49-F238E27FC236}">
                <a16:creationId xmlns:a16="http://schemas.microsoft.com/office/drawing/2014/main" id="{6005B34E-3171-469C-A695-8470E5A9096E}"/>
              </a:ext>
            </a:extLst>
          </p:cNvPr>
          <p:cNvSpPr/>
          <p:nvPr/>
        </p:nvSpPr>
        <p:spPr>
          <a:xfrm>
            <a:off x="9557532" y="5584858"/>
            <a:ext cx="953989" cy="4290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err="1">
                <a:solidFill>
                  <a:srgbClr val="FFFFFF"/>
                </a:solidFill>
              </a:rPr>
              <a:t>HoNOS</a:t>
            </a:r>
            <a:endParaRPr lang="en-GB" sz="1600" b="1" dirty="0">
              <a:solidFill>
                <a:srgbClr val="FFFFFF"/>
              </a:solidFill>
            </a:endParaRPr>
          </a:p>
        </p:txBody>
      </p:sp>
      <p:sp>
        <p:nvSpPr>
          <p:cNvPr id="177" name="Obdélník: se zakulacenými rohy 176">
            <a:extLst>
              <a:ext uri="{FF2B5EF4-FFF2-40B4-BE49-F238E27FC236}">
                <a16:creationId xmlns:a16="http://schemas.microsoft.com/office/drawing/2014/main" id="{05D4F2C9-3B15-4701-B389-9E9E89C6EC16}"/>
              </a:ext>
            </a:extLst>
          </p:cNvPr>
          <p:cNvSpPr/>
          <p:nvPr/>
        </p:nvSpPr>
        <p:spPr>
          <a:xfrm>
            <a:off x="9561695" y="6070358"/>
            <a:ext cx="953989" cy="4290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FFFFFF"/>
                </a:solidFill>
              </a:rPr>
              <a:t>SKPS</a:t>
            </a:r>
            <a:endParaRPr lang="en-GB" sz="1600" b="1" dirty="0">
              <a:solidFill>
                <a:srgbClr val="FFFFFF"/>
              </a:solidFill>
            </a:endParaRPr>
          </a:p>
        </p:txBody>
      </p:sp>
      <p:sp>
        <p:nvSpPr>
          <p:cNvPr id="179" name="Obdélník: se zakulacenými rohy 178">
            <a:extLst>
              <a:ext uri="{FF2B5EF4-FFF2-40B4-BE49-F238E27FC236}">
                <a16:creationId xmlns:a16="http://schemas.microsoft.com/office/drawing/2014/main" id="{9E383ED0-27CC-4499-BBA9-5FDEAA8D7F15}"/>
              </a:ext>
            </a:extLst>
          </p:cNvPr>
          <p:cNvSpPr/>
          <p:nvPr/>
        </p:nvSpPr>
        <p:spPr>
          <a:xfrm>
            <a:off x="10566067" y="5794100"/>
            <a:ext cx="953989" cy="4290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FFFFFF"/>
                </a:solidFill>
              </a:rPr>
              <a:t>PANSS</a:t>
            </a:r>
            <a:endParaRPr lang="en-GB" sz="1600" b="1" dirty="0">
              <a:solidFill>
                <a:srgbClr val="FFFFFF"/>
              </a:solidFill>
            </a:endParaRPr>
          </a:p>
        </p:txBody>
      </p:sp>
      <p:cxnSp>
        <p:nvCxnSpPr>
          <p:cNvPr id="60" name="Přímá spojnice se šipkou 59">
            <a:extLst>
              <a:ext uri="{FF2B5EF4-FFF2-40B4-BE49-F238E27FC236}">
                <a16:creationId xmlns:a16="http://schemas.microsoft.com/office/drawing/2014/main" id="{C259B6DF-081B-4126-AA51-537776668566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4238991" y="6014108"/>
            <a:ext cx="4245846" cy="2818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97ADAB0-B1DA-45C8-9205-7296EC49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29563" y="6533498"/>
            <a:ext cx="4114800" cy="365125"/>
          </a:xfrm>
        </p:spPr>
        <p:txBody>
          <a:bodyPr/>
          <a:lstStyle/>
          <a:p>
            <a:r>
              <a:rPr lang="en-GB" sz="1400" dirty="0" err="1"/>
              <a:t>verze</a:t>
            </a:r>
            <a:r>
              <a:rPr lang="en-GB" sz="1400" dirty="0"/>
              <a:t> k </a:t>
            </a:r>
            <a:r>
              <a:rPr lang="cs-CZ" sz="1400" dirty="0"/>
              <a:t>9. 9</a:t>
            </a:r>
            <a:r>
              <a:rPr lang="en-GB" sz="1400" dirty="0"/>
              <a:t>. 2020</a:t>
            </a:r>
          </a:p>
        </p:txBody>
      </p:sp>
      <p:cxnSp>
        <p:nvCxnSpPr>
          <p:cNvPr id="61" name="Přímá spojnice 60">
            <a:extLst>
              <a:ext uri="{FF2B5EF4-FFF2-40B4-BE49-F238E27FC236}">
                <a16:creationId xmlns:a16="http://schemas.microsoft.com/office/drawing/2014/main" id="{34E1418D-6108-4AB7-859B-F307DF76BDF8}"/>
              </a:ext>
            </a:extLst>
          </p:cNvPr>
          <p:cNvCxnSpPr>
            <a:cxnSpLocks/>
          </p:cNvCxnSpPr>
          <p:nvPr/>
        </p:nvCxnSpPr>
        <p:spPr>
          <a:xfrm>
            <a:off x="1281842" y="5338733"/>
            <a:ext cx="10628235" cy="68834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Přímá spojnice 61">
            <a:extLst>
              <a:ext uri="{FF2B5EF4-FFF2-40B4-BE49-F238E27FC236}">
                <a16:creationId xmlns:a16="http://schemas.microsoft.com/office/drawing/2014/main" id="{4D09CFE9-AE7A-4AE0-A2CD-B2BD1A247429}"/>
              </a:ext>
            </a:extLst>
          </p:cNvPr>
          <p:cNvCxnSpPr>
            <a:cxnSpLocks/>
          </p:cNvCxnSpPr>
          <p:nvPr/>
        </p:nvCxnSpPr>
        <p:spPr>
          <a:xfrm>
            <a:off x="1402100" y="2875419"/>
            <a:ext cx="10562921" cy="27883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Šipka: dolů 24">
            <a:extLst>
              <a:ext uri="{FF2B5EF4-FFF2-40B4-BE49-F238E27FC236}">
                <a16:creationId xmlns:a16="http://schemas.microsoft.com/office/drawing/2014/main" id="{027133CB-89AA-4A7F-BD06-A25793E335BB}"/>
              </a:ext>
            </a:extLst>
          </p:cNvPr>
          <p:cNvSpPr/>
          <p:nvPr/>
        </p:nvSpPr>
        <p:spPr>
          <a:xfrm>
            <a:off x="3016519" y="1914063"/>
            <a:ext cx="550414" cy="1687706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Šipka doprava 41">
            <a:extLst>
              <a:ext uri="{FF2B5EF4-FFF2-40B4-BE49-F238E27FC236}">
                <a16:creationId xmlns:a16="http://schemas.microsoft.com/office/drawing/2014/main" id="{850A5CDB-8E6F-4C14-AC9D-1E9BD67952CA}"/>
              </a:ext>
            </a:extLst>
          </p:cNvPr>
          <p:cNvSpPr/>
          <p:nvPr/>
        </p:nvSpPr>
        <p:spPr>
          <a:xfrm>
            <a:off x="1092599" y="832148"/>
            <a:ext cx="1353724" cy="1038947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>
                <a:solidFill>
                  <a:srgbClr val="FFFFFF"/>
                </a:solidFill>
              </a:rPr>
              <a:t>Do 6 týdnů od vstupu do programu</a:t>
            </a:r>
          </a:p>
        </p:txBody>
      </p:sp>
      <p:sp>
        <p:nvSpPr>
          <p:cNvPr id="27" name="Šipka: dolů 26">
            <a:extLst>
              <a:ext uri="{FF2B5EF4-FFF2-40B4-BE49-F238E27FC236}">
                <a16:creationId xmlns:a16="http://schemas.microsoft.com/office/drawing/2014/main" id="{BE85A552-9751-4306-B771-E274F8C93B20}"/>
              </a:ext>
            </a:extLst>
          </p:cNvPr>
          <p:cNvSpPr/>
          <p:nvPr/>
        </p:nvSpPr>
        <p:spPr>
          <a:xfrm>
            <a:off x="3016518" y="4720724"/>
            <a:ext cx="550415" cy="750843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Šipka doprava 41">
            <a:extLst>
              <a:ext uri="{FF2B5EF4-FFF2-40B4-BE49-F238E27FC236}">
                <a16:creationId xmlns:a16="http://schemas.microsoft.com/office/drawing/2014/main" id="{64871631-C45B-47CD-90C1-060D180E6858}"/>
              </a:ext>
            </a:extLst>
          </p:cNvPr>
          <p:cNvSpPr/>
          <p:nvPr/>
        </p:nvSpPr>
        <p:spPr>
          <a:xfrm>
            <a:off x="1096941" y="5500600"/>
            <a:ext cx="1353724" cy="1028414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>
                <a:solidFill>
                  <a:srgbClr val="FFFFFF"/>
                </a:solidFill>
              </a:rPr>
              <a:t>Ukončení spolupráce</a:t>
            </a:r>
          </a:p>
        </p:txBody>
      </p:sp>
    </p:spTree>
    <p:extLst>
      <p:ext uri="{BB962C8B-B14F-4D97-AF65-F5344CB8AC3E}">
        <p14:creationId xmlns:p14="http://schemas.microsoft.com/office/powerpoint/2010/main" val="1249383879"/>
      </p:ext>
    </p:extLst>
  </p:cSld>
  <p:clrMapOvr>
    <a:masterClrMapping/>
  </p:clrMapOvr>
</p:sld>
</file>

<file path=ppt/theme/theme1.xml><?xml version="1.0" encoding="utf-8"?>
<a:theme xmlns:a="http://schemas.openxmlformats.org/drawingml/2006/main" name="1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rtup Powerpoint Template">
  <a:themeElements>
    <a:clrScheme name="Material Colors">
      <a:dk1>
        <a:srgbClr val="344046"/>
      </a:dk1>
      <a:lt1>
        <a:srgbClr val="FFFFFF"/>
      </a:lt1>
      <a:dk2>
        <a:srgbClr val="344046"/>
      </a:dk2>
      <a:lt2>
        <a:srgbClr val="FEFFFF"/>
      </a:lt2>
      <a:accent1>
        <a:srgbClr val="FF2824"/>
      </a:accent1>
      <a:accent2>
        <a:srgbClr val="FE0061"/>
      </a:accent2>
      <a:accent3>
        <a:srgbClr val="AA04B6"/>
      </a:accent3>
      <a:accent4>
        <a:srgbClr val="6E32BD"/>
      </a:accent4>
      <a:accent5>
        <a:srgbClr val="3B4FBB"/>
      </a:accent5>
      <a:accent6>
        <a:srgbClr val="3C4EBC"/>
      </a:accent6>
      <a:hlink>
        <a:srgbClr val="0096FA"/>
      </a:hlink>
      <a:folHlink>
        <a:srgbClr val="BFBFBF"/>
      </a:folHlink>
    </a:clrScheme>
    <a:fontScheme name="Source Sans Pro Bold and Regular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6026</TotalTime>
  <Words>930</Words>
  <Application>Microsoft Office PowerPoint</Application>
  <PresentationFormat>Širokoúhlá obrazovka</PresentationFormat>
  <Paragraphs>276</Paragraphs>
  <Slides>20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20</vt:i4>
      </vt:variant>
    </vt:vector>
  </HeadingPairs>
  <TitlesOfParts>
    <vt:vector size="32" baseType="lpstr">
      <vt:lpstr>Arial</vt:lpstr>
      <vt:lpstr>Calibri</vt:lpstr>
      <vt:lpstr>Courier New</vt:lpstr>
      <vt:lpstr>Open Sans</vt:lpstr>
      <vt:lpstr>Poppins</vt:lpstr>
      <vt:lpstr>Roboto</vt:lpstr>
      <vt:lpstr>Source Sans Pro</vt:lpstr>
      <vt:lpstr>Times New Roman</vt:lpstr>
      <vt:lpstr>Wingdings</vt:lpstr>
      <vt:lpstr>1_Vlastní návrh</vt:lpstr>
      <vt:lpstr>Vlastní návrh</vt:lpstr>
      <vt:lpstr>Startup Powerpoint Template</vt:lpstr>
      <vt:lpstr>Prezentace aplikace PowerPoint</vt:lpstr>
      <vt:lpstr>Prezentace aplikace PowerPoint</vt:lpstr>
      <vt:lpstr>Agenda</vt:lpstr>
      <vt:lpstr>Aktivity projektu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Aktuality</vt:lpstr>
      <vt:lpstr>Zahraniční expertní platforma </vt:lpstr>
      <vt:lpstr>Fungování v nouzovém režimu</vt:lpstr>
      <vt:lpstr>Vývoj počtu nových klientů</vt:lpstr>
      <vt:lpstr>Indikátory projektu</vt:lpstr>
      <vt:lpstr>Výstupy projektu 04/2019–09/2020</vt:lpstr>
      <vt:lpstr>Metodika ED/EI</vt:lpstr>
      <vt:lpstr>Udržitelnost ED/EI</vt:lpstr>
      <vt:lpstr>Prezentace aplikace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VIZDOM</dc:title>
  <dc:subject>VIZDOM</dc:subject>
  <dc:creator>VIZDOM NUDZ</dc:creator>
  <cp:keywords>VIZDOM</cp:keywords>
  <dc:description/>
  <cp:lastModifiedBy>Kondratova Lucie</cp:lastModifiedBy>
  <cp:revision>499</cp:revision>
  <cp:lastPrinted>2017-08-24T04:10:08Z</cp:lastPrinted>
  <dcterms:created xsi:type="dcterms:W3CDTF">2017-08-07T02:30:58Z</dcterms:created>
  <dcterms:modified xsi:type="dcterms:W3CDTF">2020-11-02T10:19:00Z</dcterms:modified>
  <cp:category/>
</cp:coreProperties>
</file>