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  <p:sldMasterId id="2147483712" r:id="rId2"/>
    <p:sldMasterId id="2147483648" r:id="rId3"/>
  </p:sldMasterIdLst>
  <p:notesMasterIdLst>
    <p:notesMasterId r:id="rId27"/>
  </p:notesMasterIdLst>
  <p:handoutMasterIdLst>
    <p:handoutMasterId r:id="rId28"/>
  </p:handoutMasterIdLst>
  <p:sldIdLst>
    <p:sldId id="389" r:id="rId4"/>
    <p:sldId id="390" r:id="rId5"/>
    <p:sldId id="391" r:id="rId6"/>
    <p:sldId id="394" r:id="rId7"/>
    <p:sldId id="586" r:id="rId8"/>
    <p:sldId id="479" r:id="rId9"/>
    <p:sldId id="480" r:id="rId10"/>
    <p:sldId id="481" r:id="rId11"/>
    <p:sldId id="539" r:id="rId12"/>
    <p:sldId id="540" r:id="rId13"/>
    <p:sldId id="581" r:id="rId14"/>
    <p:sldId id="537" r:id="rId15"/>
    <p:sldId id="565" r:id="rId16"/>
    <p:sldId id="566" r:id="rId17"/>
    <p:sldId id="583" r:id="rId18"/>
    <p:sldId id="543" r:id="rId19"/>
    <p:sldId id="545" r:id="rId20"/>
    <p:sldId id="584" r:id="rId21"/>
    <p:sldId id="547" r:id="rId22"/>
    <p:sldId id="548" r:id="rId23"/>
    <p:sldId id="549" r:id="rId24"/>
    <p:sldId id="567" r:id="rId25"/>
    <p:sldId id="3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dratova Lucie" initials="KL" lastIdx="20" clrIdx="0">
    <p:extLst>
      <p:ext uri="{19B8F6BF-5375-455C-9EA6-DF929625EA0E}">
        <p15:presenceInfo xmlns:p15="http://schemas.microsoft.com/office/powerpoint/2012/main" userId="S-1-5-21-2390747265-4140653785-337522162-57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2BD"/>
    <a:srgbClr val="FF297B"/>
    <a:srgbClr val="FFEF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1" autoAdjust="0"/>
    <p:restoredTop sz="82163" autoAdjust="0"/>
  </p:normalViewPr>
  <p:slideViewPr>
    <p:cSldViewPr snapToGrid="0" snapToObjects="1" showGuides="1">
      <p:cViewPr varScale="1">
        <p:scale>
          <a:sx n="69" d="100"/>
          <a:sy n="69" d="100"/>
        </p:scale>
        <p:origin x="87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2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klova\Dropbox\VIZDOM\&#344;&#237;&#269;an\200914_vyvoj_novych_klientu_VIZDO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ndratova\AppData\Local\Microsoft\Windows\INetCache\Content.Outlook\YOYFAWRB\Hodnoceni%20fidelit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b="1">
                <a:solidFill>
                  <a:sysClr val="windowText" lastClr="000000"/>
                </a:solidFill>
              </a:rPr>
              <a:t>Overview of new clients since the beginning of the VIZDOM project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2827033974453749E-2"/>
          <c:y val="0.11792229329542762"/>
          <c:w val="0.90477715456800778"/>
          <c:h val="0.78209369618133162"/>
        </c:manualLayout>
      </c:layout>
      <c:lineChart>
        <c:grouping val="standard"/>
        <c:varyColors val="0"/>
        <c:ser>
          <c:idx val="0"/>
          <c:order val="0"/>
          <c:tx>
            <c:strRef>
              <c:f>'Predikce (2)'!$A$4</c:f>
              <c:strCache>
                <c:ptCount val="1"/>
                <c:pt idx="0">
                  <c:v>Blansko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'Predikce (2)'!$B$3:$S$3</c:f>
              <c:strCache>
                <c:ptCount val="18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</c:strCache>
            </c:strRef>
          </c:cat>
          <c:val>
            <c:numRef>
              <c:f>'Predikce (2)'!$B$4:$S$4</c:f>
              <c:numCache>
                <c:formatCode>General</c:formatCode>
                <c:ptCount val="18"/>
                <c:pt idx="0">
                  <c:v>5</c:v>
                </c:pt>
                <c:pt idx="1">
                  <c:v>6</c:v>
                </c:pt>
                <c:pt idx="2">
                  <c:v>15</c:v>
                </c:pt>
                <c:pt idx="3">
                  <c:v>8</c:v>
                </c:pt>
                <c:pt idx="4">
                  <c:v>7</c:v>
                </c:pt>
                <c:pt idx="5">
                  <c:v>9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3</c:v>
                </c:pt>
                <c:pt idx="14">
                  <c:v>5</c:v>
                </c:pt>
                <c:pt idx="15">
                  <c:v>3</c:v>
                </c:pt>
                <c:pt idx="16">
                  <c:v>4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41-465F-948A-25C9F80510FE}"/>
            </c:ext>
          </c:extLst>
        </c:ser>
        <c:ser>
          <c:idx val="1"/>
          <c:order val="1"/>
          <c:tx>
            <c:strRef>
              <c:f>'Predikce (2)'!$A$5</c:f>
              <c:strCache>
                <c:ptCount val="1"/>
                <c:pt idx="0">
                  <c:v>Plzeň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'Predikce (2)'!$B$3:$S$3</c:f>
              <c:strCache>
                <c:ptCount val="18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</c:strCache>
            </c:strRef>
          </c:cat>
          <c:val>
            <c:numRef>
              <c:f>'Predikce (2)'!$B$5:$S$5</c:f>
              <c:numCache>
                <c:formatCode>General</c:formatCode>
                <c:ptCount val="18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12</c:v>
                </c:pt>
                <c:pt idx="7">
                  <c:v>8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6</c:v>
                </c:pt>
                <c:pt idx="13">
                  <c:v>1</c:v>
                </c:pt>
                <c:pt idx="14">
                  <c:v>0</c:v>
                </c:pt>
                <c:pt idx="15">
                  <c:v>4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41-465F-948A-25C9F80510FE}"/>
            </c:ext>
          </c:extLst>
        </c:ser>
        <c:ser>
          <c:idx val="2"/>
          <c:order val="2"/>
          <c:tx>
            <c:strRef>
              <c:f>'Predikce (2)'!$A$6</c:f>
              <c:strCache>
                <c:ptCount val="1"/>
                <c:pt idx="0">
                  <c:v>Praha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'Predikce (2)'!$B$3:$S$3</c:f>
              <c:strCache>
                <c:ptCount val="18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</c:strCache>
            </c:strRef>
          </c:cat>
          <c:val>
            <c:numRef>
              <c:f>'Predikce (2)'!$B$6:$S$6</c:f>
              <c:numCache>
                <c:formatCode>General</c:formatCode>
                <c:ptCount val="18"/>
                <c:pt idx="0">
                  <c:v>1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7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3</c:v>
                </c:pt>
                <c:pt idx="15">
                  <c:v>3</c:v>
                </c:pt>
                <c:pt idx="16">
                  <c:v>7</c:v>
                </c:pt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41-465F-948A-25C9F80510FE}"/>
            </c:ext>
          </c:extLst>
        </c:ser>
        <c:ser>
          <c:idx val="3"/>
          <c:order val="3"/>
          <c:tx>
            <c:strRef>
              <c:f>'Predikce (2)'!$A$7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'Predikce (2)'!$B$3:$S$3</c:f>
              <c:strCache>
                <c:ptCount val="18"/>
                <c:pt idx="0">
                  <c:v>4/2019</c:v>
                </c:pt>
                <c:pt idx="1">
                  <c:v>5/2019</c:v>
                </c:pt>
                <c:pt idx="2">
                  <c:v>6/2019</c:v>
                </c:pt>
                <c:pt idx="3">
                  <c:v>7/2019</c:v>
                </c:pt>
                <c:pt idx="4">
                  <c:v>8/2019</c:v>
                </c:pt>
                <c:pt idx="5">
                  <c:v>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  <c:pt idx="13">
                  <c:v>5/2020</c:v>
                </c:pt>
                <c:pt idx="14">
                  <c:v>6/2020</c:v>
                </c:pt>
                <c:pt idx="15">
                  <c:v>7/2020</c:v>
                </c:pt>
                <c:pt idx="16">
                  <c:v>8/2020</c:v>
                </c:pt>
                <c:pt idx="17">
                  <c:v>9/2020</c:v>
                </c:pt>
              </c:strCache>
            </c:strRef>
          </c:cat>
          <c:val>
            <c:numRef>
              <c:f>'Predikce (2)'!$B$7:$S$7</c:f>
              <c:numCache>
                <c:formatCode>General</c:formatCode>
                <c:ptCount val="18"/>
                <c:pt idx="0">
                  <c:v>10</c:v>
                </c:pt>
                <c:pt idx="1">
                  <c:v>17</c:v>
                </c:pt>
                <c:pt idx="2">
                  <c:v>22</c:v>
                </c:pt>
                <c:pt idx="3">
                  <c:v>16</c:v>
                </c:pt>
                <c:pt idx="4">
                  <c:v>15</c:v>
                </c:pt>
                <c:pt idx="5">
                  <c:v>17</c:v>
                </c:pt>
                <c:pt idx="6">
                  <c:v>22</c:v>
                </c:pt>
                <c:pt idx="7">
                  <c:v>15</c:v>
                </c:pt>
                <c:pt idx="8">
                  <c:v>6</c:v>
                </c:pt>
                <c:pt idx="9">
                  <c:v>16</c:v>
                </c:pt>
                <c:pt idx="10">
                  <c:v>11</c:v>
                </c:pt>
                <c:pt idx="11">
                  <c:v>14</c:v>
                </c:pt>
                <c:pt idx="12">
                  <c:v>13</c:v>
                </c:pt>
                <c:pt idx="13">
                  <c:v>5</c:v>
                </c:pt>
                <c:pt idx="14">
                  <c:v>8</c:v>
                </c:pt>
                <c:pt idx="15">
                  <c:v>10</c:v>
                </c:pt>
                <c:pt idx="16">
                  <c:v>11</c:v>
                </c:pt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41-465F-948A-25C9F8051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800216"/>
        <c:axId val="479744784"/>
      </c:lineChart>
      <c:catAx>
        <c:axId val="479800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9744784"/>
        <c:crosses val="autoZero"/>
        <c:auto val="1"/>
        <c:lblAlgn val="ctr"/>
        <c:lblOffset val="100"/>
        <c:noMultiLvlLbl val="0"/>
      </c:catAx>
      <c:valAx>
        <c:axId val="47974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b="1">
                    <a:solidFill>
                      <a:sysClr val="windowText" lastClr="000000"/>
                    </a:solidFill>
                  </a:rPr>
                  <a:t>Number of new clients</a:t>
                </a:r>
                <a:endParaRPr lang="en-GB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9144974440138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9800216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</c:plotArea>
    <c:legend>
      <c:legendPos val="b"/>
      <c:layout>
        <c:manualLayout>
          <c:xMode val="edge"/>
          <c:yMode val="edge"/>
          <c:x val="0.7486308227761671"/>
          <c:y val="0.15010832460028856"/>
          <c:w val="0.18853431547185631"/>
          <c:h val="0.3474748014886616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16958360741786E-5"/>
          <c:y val="0.17101528473166608"/>
          <c:w val="0.94381375659932987"/>
          <c:h val="0.788365614666853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Blansko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List1!$B$2:$B$36</c:f>
              <c:numCache>
                <c:formatCode>General</c:formatCode>
                <c:ptCount val="35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  <c:pt idx="11">
                  <c:v>5</c:v>
                </c:pt>
                <c:pt idx="12">
                  <c:v>3</c:v>
                </c:pt>
                <c:pt idx="13">
                  <c:v>5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  <c:pt idx="18">
                  <c:v>4</c:v>
                </c:pt>
                <c:pt idx="19">
                  <c:v>4</c:v>
                </c:pt>
                <c:pt idx="20">
                  <c:v>1</c:v>
                </c:pt>
                <c:pt idx="21">
                  <c:v>3</c:v>
                </c:pt>
                <c:pt idx="22">
                  <c:v>3</c:v>
                </c:pt>
                <c:pt idx="23">
                  <c:v>1</c:v>
                </c:pt>
                <c:pt idx="24">
                  <c:v>1</c:v>
                </c:pt>
                <c:pt idx="25">
                  <c:v>5</c:v>
                </c:pt>
                <c:pt idx="26">
                  <c:v>4</c:v>
                </c:pt>
                <c:pt idx="27">
                  <c:v>1</c:v>
                </c:pt>
                <c:pt idx="28">
                  <c:v>1</c:v>
                </c:pt>
                <c:pt idx="29">
                  <c:v>5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5</c:v>
                </c:pt>
                <c:pt idx="3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C4-4116-BCC3-1B0BA524168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Praha 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List1!$C$2:$C$36</c:f>
              <c:numCache>
                <c:formatCode>General</c:formatCode>
                <c:ptCount val="35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  <c:pt idx="11">
                  <c:v>5</c:v>
                </c:pt>
                <c:pt idx="12">
                  <c:v>1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1</c:v>
                </c:pt>
                <c:pt idx="18">
                  <c:v>5</c:v>
                </c:pt>
                <c:pt idx="19">
                  <c:v>4</c:v>
                </c:pt>
                <c:pt idx="20">
                  <c:v>5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5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5</c:v>
                </c:pt>
                <c:pt idx="30">
                  <c:v>1</c:v>
                </c:pt>
                <c:pt idx="31">
                  <c:v>1</c:v>
                </c:pt>
                <c:pt idx="32">
                  <c:v>2</c:v>
                </c:pt>
                <c:pt idx="33">
                  <c:v>5</c:v>
                </c:pt>
                <c:pt idx="3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C4-4116-BCC3-1B0BA524168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Plzeň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List1!$D$2:$D$36</c:f>
              <c:numCache>
                <c:formatCode>General</c:formatCode>
                <c:ptCount val="35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5</c:v>
                </c:pt>
                <c:pt idx="14">
                  <c:v>3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4</c:v>
                </c:pt>
                <c:pt idx="19">
                  <c:v>4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4</c:v>
                </c:pt>
                <c:pt idx="27">
                  <c:v>1</c:v>
                </c:pt>
                <c:pt idx="28">
                  <c:v>1</c:v>
                </c:pt>
                <c:pt idx="29">
                  <c:v>3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5</c:v>
                </c:pt>
                <c:pt idx="3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C4-4116-BCC3-1B0BA52416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83253936"/>
        <c:axId val="1883263920"/>
      </c:barChart>
      <c:catAx>
        <c:axId val="188325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83263920"/>
        <c:crosses val="autoZero"/>
        <c:auto val="1"/>
        <c:lblAlgn val="ctr"/>
        <c:lblOffset val="100"/>
        <c:noMultiLvlLbl val="0"/>
      </c:catAx>
      <c:valAx>
        <c:axId val="1883263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325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578230249158433"/>
          <c:y val="0"/>
          <c:w val="0.61296371405232652"/>
          <c:h val="0.23554395974564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1T11:05:36.599" idx="12">
    <p:pos x="3676" y="1336"/>
    <p:text>Limitované možnosti diseminace (ED kontakty) kvůli vládním opatřením</p:text>
    <p:extLst>
      <p:ext uri="{C676402C-5697-4E1C-873F-D02D1690AC5C}">
        <p15:threadingInfo xmlns:p15="http://schemas.microsoft.com/office/powerpoint/2012/main" timeZoneBias="-60"/>
      </p:ext>
    </p:extLst>
  </p:cm>
  <p:cm authorId="1" dt="2021-01-11T11:06:54.704" idx="13">
    <p:pos x="3676" y="1472"/>
    <p:text>Zapracovávání ED/EI týmů do systému péče o duševní zdraví (týmy musely budovat síť kontaktů zcela od začátku)</p:text>
    <p:extLst>
      <p:ext uri="{C676402C-5697-4E1C-873F-D02D1690AC5C}">
        <p15:threadingInfo xmlns:p15="http://schemas.microsoft.com/office/powerpoint/2012/main" timeZoneBias="-60">
          <p15:parentCm authorId="1" idx="12"/>
        </p15:threadingInfo>
      </p:ext>
    </p:extLst>
  </p:cm>
  <p:cm authorId="1" dt="2021-01-11T11:07:42.703" idx="17">
    <p:pos x="2598" y="2848"/>
    <p:text>Udržení klientů ve službě - stigmatizace ze strany rodiny (nepřejí si spolupráci apod), nutnost asertivního kontaktování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6F05-3F3E-2048-BC3F-63605A1D392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7324-FE81-FB44-993A-39FC0F643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8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F3A15-AFE2-EF49-9E7E-F79D0D5E526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98CE7-D7A0-7847-90FC-3890BB83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Indikátory – neřešíme, týmy</a:t>
            </a:r>
            <a:r>
              <a:rPr lang="cs-CZ" baseline="0" dirty="0"/>
              <a:t> se lépe navázaly na ostatní regionální týmy, čekáme na vývoj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25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9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Indikátory – neřešíme, týmy</a:t>
            </a:r>
            <a:r>
              <a:rPr lang="cs-CZ" baseline="0" dirty="0"/>
              <a:t> se lépe navázaly na ostatní regionální týmy, čekáme na vývoj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4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ED</a:t>
            </a:r>
            <a:r>
              <a:rPr lang="cs-CZ" baseline="0" dirty="0"/>
              <a:t> – Praha – letáky do domácností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80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6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Indikátory – neřešíme, týmy</a:t>
            </a:r>
            <a:r>
              <a:rPr lang="cs-CZ" baseline="0"/>
              <a:t> se lépe navázaly na ostatní regionální týmy, čekáme na vývoj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55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5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76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6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4526" y="126584"/>
            <a:ext cx="5709546" cy="2358197"/>
          </a:xfrm>
        </p:spPr>
        <p:txBody>
          <a:bodyPr anchor="t">
            <a:normAutofit/>
          </a:bodyPr>
          <a:lstStyle>
            <a:lvl1pPr>
              <a:defRPr sz="34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53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4526" y="126584"/>
            <a:ext cx="3891083" cy="2358197"/>
          </a:xfrm>
        </p:spPr>
        <p:txBody>
          <a:bodyPr anchor="t">
            <a:normAutofit/>
          </a:bodyPr>
          <a:lstStyle>
            <a:lvl1pPr>
              <a:defRPr sz="34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24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3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521"/>
            <a:ext cx="12192000" cy="35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60C79D7-B591-4C86-9CFE-3980C6837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" y="2233936"/>
            <a:ext cx="10604310" cy="21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7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526" y="365125"/>
            <a:ext cx="9629274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526" y="1825625"/>
            <a:ext cx="9629274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reeform 23"/>
          <p:cNvSpPr/>
          <p:nvPr userDrawn="1"/>
        </p:nvSpPr>
        <p:spPr>
          <a:xfrm rot="2700000" flipH="1">
            <a:off x="11643696" y="6371446"/>
            <a:ext cx="133017" cy="133017"/>
          </a:xfrm>
          <a:custGeom>
            <a:avLst/>
            <a:gdLst>
              <a:gd name="connsiteX0" fmla="*/ 216347 w 216347"/>
              <a:gd name="connsiteY0" fmla="*/ 347 h 216347"/>
              <a:gd name="connsiteX1" fmla="*/ 216000 w 216347"/>
              <a:gd name="connsiteY1" fmla="*/ 347 h 216347"/>
              <a:gd name="connsiteX2" fmla="*/ 216000 w 216347"/>
              <a:gd name="connsiteY2" fmla="*/ 0 h 216347"/>
              <a:gd name="connsiteX3" fmla="*/ 0 w 216347"/>
              <a:gd name="connsiteY3" fmla="*/ 0 h 216347"/>
              <a:gd name="connsiteX4" fmla="*/ 0 w 216347"/>
              <a:gd name="connsiteY4" fmla="*/ 28800 h 216347"/>
              <a:gd name="connsiteX5" fmla="*/ 187546 w 216347"/>
              <a:gd name="connsiteY5" fmla="*/ 28800 h 216347"/>
              <a:gd name="connsiteX6" fmla="*/ 187547 w 216347"/>
              <a:gd name="connsiteY6" fmla="*/ 216347 h 216347"/>
              <a:gd name="connsiteX7" fmla="*/ 216347 w 216347"/>
              <a:gd name="connsiteY7" fmla="*/ 216347 h 21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47" h="216347">
                <a:moveTo>
                  <a:pt x="216347" y="347"/>
                </a:moveTo>
                <a:lnTo>
                  <a:pt x="216000" y="347"/>
                </a:lnTo>
                <a:lnTo>
                  <a:pt x="216000" y="0"/>
                </a:lnTo>
                <a:lnTo>
                  <a:pt x="0" y="0"/>
                </a:lnTo>
                <a:lnTo>
                  <a:pt x="0" y="28800"/>
                </a:lnTo>
                <a:lnTo>
                  <a:pt x="187546" y="28800"/>
                </a:lnTo>
                <a:lnTo>
                  <a:pt x="187547" y="216347"/>
                </a:lnTo>
                <a:lnTo>
                  <a:pt x="216347" y="216347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070811" cy="6942221"/>
          </a:xfrm>
          <a:prstGeom prst="rect">
            <a:avLst/>
          </a:prstGeom>
          <a:solidFill>
            <a:srgbClr val="FE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B1DF1A-A976-4B89-BAA0-0548ABCE976E}"/>
              </a:ext>
            </a:extLst>
          </p:cNvPr>
          <p:cNvSpPr txBox="1">
            <a:spLocks/>
          </p:cNvSpPr>
          <p:nvPr userDrawn="1"/>
        </p:nvSpPr>
        <p:spPr>
          <a:xfrm>
            <a:off x="305540" y="6168999"/>
            <a:ext cx="459728" cy="552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96CAF5E-82FD-46C1-8113-274199A6E6F4}" type="slidenum">
              <a:rPr lang="id-ID" sz="1600" b="1" i="0" smtClean="0">
                <a:solidFill>
                  <a:schemeClr val="bg1"/>
                </a:solidFill>
                <a:latin typeface="+mj-lt"/>
                <a:ea typeface="Roboto" pitchFamily="2" charset="0"/>
                <a:cs typeface="Poppins" panose="02000000000000000000" pitchFamily="2" charset="0"/>
              </a:rPr>
              <a:pPr algn="l"/>
              <a:t>‹#›</a:t>
            </a:fld>
            <a:endParaRPr lang="id-ID" sz="1600" b="1" i="0" dirty="0">
              <a:solidFill>
                <a:schemeClr val="bg1"/>
              </a:solidFill>
              <a:latin typeface="+mj-lt"/>
              <a:ea typeface="Roboto" pitchFamily="2" charset="0"/>
              <a:cs typeface="Poppins" panose="02000000000000000000" pitchFamily="2" charset="0"/>
            </a:endParaRPr>
          </a:p>
        </p:txBody>
      </p:sp>
      <p:sp>
        <p:nvSpPr>
          <p:cNvPr id="11" name="TextovéPole 10"/>
          <p:cNvSpPr txBox="1"/>
          <p:nvPr userDrawn="1"/>
        </p:nvSpPr>
        <p:spPr>
          <a:xfrm rot="16200000">
            <a:off x="-620893" y="4893651"/>
            <a:ext cx="2177716" cy="37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www.vizdom.cz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" y="33867"/>
            <a:ext cx="959556" cy="8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650" r:id="rId3"/>
    <p:sldLayoutId id="2147483718" r:id="rId4"/>
    <p:sldLayoutId id="214748371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etr.winkler@nudz.cz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lucie.kondratova@nudz.cz" TargetMode="External"/><Relationship Id="rId5" Type="http://schemas.openxmlformats.org/officeDocument/2006/relationships/hyperlink" Target="mailto:rican@cmhcd.cz" TargetMode="External"/><Relationship Id="rId4" Type="http://schemas.openxmlformats.org/officeDocument/2006/relationships/hyperlink" Target="mailto:petr.necina@nudz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vizdom.cz/materialy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50878" y="5104263"/>
            <a:ext cx="10121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Setkání tuzemské expertní platformy a EI týmů</a:t>
            </a:r>
          </a:p>
          <a:p>
            <a:r>
              <a:rPr lang="cs-CZ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11. 1. 2021</a:t>
            </a:r>
          </a:p>
        </p:txBody>
      </p:sp>
    </p:spTree>
    <p:extLst>
      <p:ext uri="{BB962C8B-B14F-4D97-AF65-F5344CB8AC3E}">
        <p14:creationId xmlns:p14="http://schemas.microsoft.com/office/powerpoint/2010/main" val="66355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77361" y="1705970"/>
            <a:ext cx="10080000" cy="28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22960" y="1857652"/>
            <a:ext cx="9009208" cy="1571348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cs typeface="Times New Roman" panose="02020603050405020304" pitchFamily="18" charset="0"/>
              </a:rPr>
              <a:t>Udržitelnost ED/EI</a:t>
            </a:r>
          </a:p>
        </p:txBody>
      </p:sp>
    </p:spTree>
    <p:extLst>
      <p:ext uri="{BB962C8B-B14F-4D97-AF65-F5344CB8AC3E}">
        <p14:creationId xmlns:p14="http://schemas.microsoft.com/office/powerpoint/2010/main" val="289405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Udržitelnost ED/EI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4526" y="1451551"/>
            <a:ext cx="9629274" cy="5260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PS Udržitelného financování (25. 1. 2021)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Seznámení s činností ED/EI týmů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Ukotvení ED/EI týmů v systému PP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Ukázka </a:t>
            </a:r>
            <a:r>
              <a:rPr lang="cs-CZ" dirty="0"/>
              <a:t>časů / výkonů práce </a:t>
            </a:r>
            <a:r>
              <a:rPr lang="cs-CZ" dirty="0" smtClean="0"/>
              <a:t>týmů</a:t>
            </a:r>
          </a:p>
          <a:p>
            <a:pPr marL="457200" lvl="1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Navrhované kroky k zajištění udržitelnosti: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ED/EI využijí zdravotnické výkony aktuálně používané v CDZ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Signální výkon pro pacienta ED/EI (umožňuje prospektivní sledování hospitalizací a celkově nákladů na zdravotní péči)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Signální výkony pro specifické škály (CAARMS, PANSS, DUP)</a:t>
            </a:r>
          </a:p>
          <a:p>
            <a:pPr marL="889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14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77361" y="1705970"/>
            <a:ext cx="10080000" cy="2893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22960" y="1857652"/>
            <a:ext cx="9009208" cy="1571348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cs typeface="Times New Roman" panose="02020603050405020304" pitchFamily="18" charset="0"/>
              </a:rPr>
              <a:t>Hodnocení </a:t>
            </a:r>
            <a:r>
              <a:rPr lang="cs-CZ" sz="3600" b="1" dirty="0" err="1">
                <a:cs typeface="Times New Roman" panose="02020603050405020304" pitchFamily="18" charset="0"/>
              </a:rPr>
              <a:t>fidelity</a:t>
            </a:r>
            <a:r>
              <a:rPr lang="cs-CZ" sz="3600" b="1" dirty="0">
                <a:cs typeface="Times New Roman" panose="02020603050405020304" pitchFamily="18" charset="0"/>
              </a:rPr>
              <a:t> v ED/EI týmech</a:t>
            </a:r>
          </a:p>
        </p:txBody>
      </p:sp>
    </p:spTree>
    <p:extLst>
      <p:ext uri="{BB962C8B-B14F-4D97-AF65-F5344CB8AC3E}">
        <p14:creationId xmlns:p14="http://schemas.microsoft.com/office/powerpoint/2010/main" val="126869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C1EBC-71D1-41B2-88BE-E94ACCB7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Představení </a:t>
            </a:r>
            <a:r>
              <a:rPr lang="cs-CZ" sz="3600" b="1" dirty="0" err="1"/>
              <a:t>fidelity</a:t>
            </a:r>
            <a:r>
              <a:rPr lang="cs-CZ" sz="3600" b="1" dirty="0"/>
              <a:t> škály (FEPS-FS-1.0)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3D9CC-BF77-4713-84A3-B9B375CB7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690688"/>
            <a:ext cx="9629274" cy="5069189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latin typeface="+mj-lt"/>
              </a:rPr>
              <a:t>Komponenty: 35 komponentů </a:t>
            </a:r>
          </a:p>
          <a:p>
            <a:pPr lvl="1"/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Včasná detekce/dostupnost služby</a:t>
            </a:r>
          </a:p>
          <a:p>
            <a:pPr lvl="1"/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Hodnocení</a:t>
            </a:r>
          </a:p>
          <a:p>
            <a:pPr lvl="1"/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důkazech založené </a:t>
            </a:r>
            <a:r>
              <a:rPr lang="cs-CZ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armakologické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psychosociální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postupy</a:t>
            </a:r>
          </a:p>
          <a:p>
            <a:pPr lvl="1"/>
            <a:r>
              <a:rPr lang="cs-CZ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Týmová spolupráce</a:t>
            </a:r>
            <a:endParaRPr lang="cs-CZ" b="1" dirty="0">
              <a:latin typeface="+mj-lt"/>
            </a:endParaRPr>
          </a:p>
          <a:p>
            <a:r>
              <a:rPr lang="cs-CZ" sz="2400" dirty="0">
                <a:latin typeface="+mj-lt"/>
              </a:rPr>
              <a:t>Formy hodnocení (osobní/distanční hodnocení) (</a:t>
            </a:r>
            <a:r>
              <a:rPr lang="cs-CZ" sz="2400" dirty="0" err="1">
                <a:latin typeface="+mj-lt"/>
              </a:rPr>
              <a:t>Addington</a:t>
            </a:r>
            <a:r>
              <a:rPr lang="cs-CZ" sz="2400" dirty="0">
                <a:latin typeface="+mj-lt"/>
              </a:rPr>
              <a:t> et al., 2020)</a:t>
            </a:r>
          </a:p>
          <a:p>
            <a:r>
              <a:rPr lang="cs-CZ" sz="2400" dirty="0">
                <a:latin typeface="+mj-lt"/>
              </a:rPr>
              <a:t>Možnost přizpůsobení škály individuálním službám včasné intervence </a:t>
            </a:r>
          </a:p>
          <a:p>
            <a:pPr lvl="1"/>
            <a:r>
              <a:rPr lang="cs-CZ" dirty="0">
                <a:latin typeface="+mj-lt"/>
              </a:rPr>
              <a:t>Různorodost mezi EI programy </a:t>
            </a:r>
          </a:p>
          <a:p>
            <a:r>
              <a:rPr lang="cs-CZ" sz="2400" dirty="0">
                <a:latin typeface="+mj-lt"/>
              </a:rPr>
              <a:t>Implementace </a:t>
            </a:r>
            <a:r>
              <a:rPr lang="cs-CZ" sz="2400" dirty="0" err="1">
                <a:latin typeface="+mj-lt"/>
              </a:rPr>
              <a:t>fidelity</a:t>
            </a:r>
            <a:r>
              <a:rPr lang="cs-CZ" sz="2400" dirty="0">
                <a:latin typeface="+mj-lt"/>
              </a:rPr>
              <a:t> v zahraničí: Služby včasné intervence v Calgary a Ontario (Kanada)</a:t>
            </a:r>
          </a:p>
          <a:p>
            <a:r>
              <a:rPr lang="cs-CZ" sz="2400" dirty="0">
                <a:latin typeface="+mj-lt"/>
              </a:rPr>
              <a:t>Výhody: </a:t>
            </a:r>
          </a:p>
          <a:p>
            <a:pPr lvl="1"/>
            <a:r>
              <a:rPr lang="cs-CZ" dirty="0">
                <a:latin typeface="+mj-lt"/>
              </a:rPr>
              <a:t>Standardizace napříč poskytovateli psychiatrických služeb </a:t>
            </a:r>
          </a:p>
          <a:p>
            <a:pPr lvl="1"/>
            <a:r>
              <a:rPr lang="cs-CZ" dirty="0">
                <a:latin typeface="+mj-lt"/>
              </a:rPr>
              <a:t>Kvalita poskytovaných služeb </a:t>
            </a:r>
          </a:p>
          <a:p>
            <a:pPr lvl="1"/>
            <a:r>
              <a:rPr lang="cs-CZ" dirty="0">
                <a:latin typeface="+mj-lt"/>
              </a:rPr>
              <a:t>Nákladově efektivní s ohledem na DUP (</a:t>
            </a:r>
            <a:r>
              <a:rPr lang="cs-CZ" dirty="0" err="1">
                <a:latin typeface="+mj-lt"/>
              </a:rPr>
              <a:t>Marshall</a:t>
            </a:r>
            <a:r>
              <a:rPr lang="cs-CZ" dirty="0">
                <a:latin typeface="+mj-lt"/>
              </a:rPr>
              <a:t> et al., 2014)</a:t>
            </a:r>
          </a:p>
          <a:p>
            <a:pPr marL="457200" lvl="1" indent="0">
              <a:buNone/>
            </a:pPr>
            <a:r>
              <a:rPr lang="cs-CZ" sz="22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027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DC8D0-71BF-4E2F-8F16-F592C944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Implementace </a:t>
            </a:r>
            <a:r>
              <a:rPr lang="cs-CZ" sz="3600" b="1" dirty="0" err="1"/>
              <a:t>fidelity</a:t>
            </a:r>
            <a:r>
              <a:rPr lang="cs-CZ" sz="3600" b="1" dirty="0"/>
              <a:t> v rámci projektu VIZDOM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D09EF-8C41-4F9D-B69B-6A6CE0171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825625"/>
            <a:ext cx="9629274" cy="4667250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Implementace </a:t>
            </a:r>
            <a:r>
              <a:rPr lang="cs-CZ" sz="2000" dirty="0" err="1"/>
              <a:t>fidelity</a:t>
            </a:r>
            <a:r>
              <a:rPr lang="cs-CZ" sz="2000" dirty="0"/>
              <a:t> hodnocení v rámci projektu VIZDOM </a:t>
            </a:r>
          </a:p>
          <a:p>
            <a:pPr lvl="1"/>
            <a:r>
              <a:rPr lang="cs-CZ" sz="2000" dirty="0"/>
              <a:t>2 denní workshop s Dr. D. </a:t>
            </a:r>
            <a:r>
              <a:rPr lang="cs-CZ" sz="2000" dirty="0" err="1"/>
              <a:t>Addingtonem</a:t>
            </a:r>
            <a:r>
              <a:rPr lang="cs-CZ" sz="2000" dirty="0"/>
              <a:t> (Univerzita v Calgary, Kanada)</a:t>
            </a:r>
          </a:p>
          <a:p>
            <a:r>
              <a:rPr lang="cs-CZ" sz="2000" dirty="0"/>
              <a:t>Adaptace škály projektu VIZDOM </a:t>
            </a:r>
          </a:p>
          <a:p>
            <a:r>
              <a:rPr lang="cs-CZ" sz="2000" dirty="0"/>
              <a:t>Zdroj dat: Metodika programu, data z </a:t>
            </a:r>
            <a:r>
              <a:rPr lang="cs-CZ" sz="2000" dirty="0" err="1"/>
              <a:t>Highlanderu</a:t>
            </a:r>
            <a:r>
              <a:rPr lang="cs-CZ" sz="2000" dirty="0"/>
              <a:t> a individuální rozhovory s členy týmu </a:t>
            </a:r>
          </a:p>
          <a:p>
            <a:r>
              <a:rPr lang="cs-CZ" sz="2000" dirty="0"/>
              <a:t>Časová náročnost: </a:t>
            </a:r>
          </a:p>
          <a:p>
            <a:pPr lvl="1"/>
            <a:r>
              <a:rPr lang="cs-CZ" sz="2000" dirty="0"/>
              <a:t>10 hodin pro plánování a přípravu materiálů</a:t>
            </a:r>
          </a:p>
          <a:p>
            <a:pPr lvl="1"/>
            <a:r>
              <a:rPr lang="cs-CZ" sz="2000" dirty="0"/>
              <a:t>1 den pro sběr dat s členy (hodnoceného) ED/EI týmu </a:t>
            </a:r>
          </a:p>
          <a:p>
            <a:pPr lvl="1"/>
            <a:r>
              <a:rPr lang="cs-CZ" sz="2000" dirty="0"/>
              <a:t>2-3 hodiny pro evaluaci </a:t>
            </a:r>
          </a:p>
          <a:p>
            <a:pPr lvl="1"/>
            <a:r>
              <a:rPr lang="cs-CZ" sz="2000" dirty="0"/>
              <a:t>2 hodiny pro konzultaci s Dr. D. </a:t>
            </a:r>
            <a:r>
              <a:rPr lang="cs-CZ" sz="2000" dirty="0" err="1"/>
              <a:t>Addingtonem</a:t>
            </a:r>
            <a:r>
              <a:rPr lang="cs-CZ" sz="2000" dirty="0"/>
              <a:t> </a:t>
            </a:r>
          </a:p>
          <a:p>
            <a:r>
              <a:rPr lang="cs-CZ" sz="2000" dirty="0"/>
              <a:t>První měření </a:t>
            </a:r>
            <a:r>
              <a:rPr lang="cs-CZ" sz="2000" dirty="0" err="1"/>
              <a:t>fidelity</a:t>
            </a:r>
            <a:r>
              <a:rPr lang="cs-CZ" sz="2000" dirty="0"/>
              <a:t> v EI/ED týmech </a:t>
            </a:r>
          </a:p>
          <a:p>
            <a:pPr lvl="1"/>
            <a:r>
              <a:rPr lang="cs-CZ" sz="2000" dirty="0"/>
              <a:t>Praha 8 – 15. 10. 2020 (osobní/distanční hodnocení) </a:t>
            </a:r>
          </a:p>
          <a:p>
            <a:pPr lvl="1"/>
            <a:r>
              <a:rPr lang="cs-CZ" sz="2000" dirty="0"/>
              <a:t>Blansko – 11. 11. 2020 (distanční hodnocení)</a:t>
            </a:r>
          </a:p>
          <a:p>
            <a:pPr lvl="1"/>
            <a:r>
              <a:rPr lang="cs-CZ" sz="2000" dirty="0"/>
              <a:t>Plzeň – 18. 11. 2020 (distanční hodnocení)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15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406619"/>
              </p:ext>
            </p:extLst>
          </p:nvPr>
        </p:nvGraphicFramePr>
        <p:xfrm>
          <a:off x="1356731" y="297467"/>
          <a:ext cx="8802030" cy="528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A1429B1A-9086-4D29-8E90-47579F590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515" y="0"/>
            <a:ext cx="2525486" cy="6858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9666515" y="524107"/>
            <a:ext cx="2525485" cy="200722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666514" y="1992351"/>
            <a:ext cx="2525485" cy="200722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666513" y="2724935"/>
            <a:ext cx="2525485" cy="200722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9666516" y="3821049"/>
            <a:ext cx="2525485" cy="200722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9662799" y="4753931"/>
            <a:ext cx="2525485" cy="200722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9662798" y="2925233"/>
            <a:ext cx="2525485" cy="200722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9670232" y="5653360"/>
            <a:ext cx="2525485" cy="200722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206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4ED82-3A5F-41BD-B7FC-F4111754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526" y="365125"/>
            <a:ext cx="10073464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cs typeface="Calibri" panose="020F0502020204030204" pitchFamily="34" charset="0"/>
              </a:rPr>
              <a:t>Silné stránky všech hodnocených ED/EI týmů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24733B-8006-45B2-A63B-D2477723E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825623"/>
            <a:ext cx="9612000" cy="4896000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Včasná detekce/dostupnost služby</a:t>
            </a:r>
            <a:endParaRPr lang="cs-CZ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Počet klientů na pracovníka (úvazek 1.0)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Počet klientů ve všech týmech byl nižší než 20.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Počet klientů na psychiatra (úvazek 0.2)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Počet klientů na psychiatra ve všech týmech byl nižší než 30. </a:t>
            </a: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Včasný kontakt s potencionálním klientem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Podle metodiky programu by měl být včasný kontakt uskutečněn do 2 týdnů od tzv. referenčního kontaktu se službou. Všechny týmy takto postupovaly.</a:t>
            </a: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Věkové rozmezí cílové populace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Cílová skupina projektu VIZDOM je 16-60 let. Všechny týmy poskytují služby včasné intervence této skupině lidí což tvoří 85 % lidí z tzv. doporučené cílové skupiny (14-65 let). </a:t>
            </a: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Včasný kontakt po propuštění z hospitalizace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 všech týmech probíhá osobní kontakt s klientem služby včasné intervence do 2 týdnů od jeho propuštění z hospitalizace. 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67264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B4C99B-A126-4B69-A38E-0918DB074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689904"/>
            <a:ext cx="9629274" cy="4487059"/>
          </a:xfrm>
        </p:spPr>
        <p:txBody>
          <a:bodyPr>
            <a:normAutofit/>
          </a:bodyPr>
          <a:lstStyle/>
          <a:p>
            <a:r>
              <a:rPr lang="cs-CZ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Farmakologické postupy </a:t>
            </a:r>
            <a:endParaRPr lang="cs-CZ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000" u="sng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Preskribce</a:t>
            </a:r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antipsychotické medikace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 všech týmech byla po klinickém zhodnocení klientů předepsána antipsychotická medikace pokud se jednalo o klienty s psychotickým onemocněním a nezbytnou potřebou pro farmakoterapii. </a:t>
            </a:r>
          </a:p>
          <a:p>
            <a:pPr lvl="2"/>
            <a:r>
              <a:rPr lang="cs-CZ" dirty="0">
                <a:latin typeface="+mj-lt"/>
                <a:cs typeface="Times New Roman" panose="02020603050405020304" pitchFamily="18" charset="0"/>
              </a:rPr>
              <a:t>Limitace: Medikace je předepisována externími psychiatry. </a:t>
            </a:r>
          </a:p>
          <a:p>
            <a:pPr lvl="2"/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Dávkování antipsychotik dle doporučených postupů pro osoby s psychotickým onemocněním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 všech týmech byla většině klientům s psychózou předepsána antipsychotická medikace dle schválených předpisů.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4ED82-3A5F-41BD-B7FC-F4111754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526" y="365125"/>
            <a:ext cx="10073464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cs typeface="Calibri" panose="020F0502020204030204" pitchFamily="34" charset="0"/>
              </a:rPr>
              <a:t>Silné stránky všech hodnocených ED/EI týmů</a:t>
            </a:r>
          </a:p>
        </p:txBody>
      </p:sp>
    </p:spTree>
    <p:extLst>
      <p:ext uri="{BB962C8B-B14F-4D97-AF65-F5344CB8AC3E}">
        <p14:creationId xmlns:p14="http://schemas.microsoft.com/office/powerpoint/2010/main" val="393463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650C0-CF5E-4C30-BC13-3EC7CA0E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526" y="365125"/>
            <a:ext cx="9995406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cs typeface="Calibri" panose="020F0502020204030204" pitchFamily="34" charset="0"/>
              </a:rPr>
              <a:t>Silné stránky všech hodnocených ED/EI týmů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FA25BB-2001-46F0-8DCB-C1E5AA6CE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Týmová spolupráce </a:t>
            </a:r>
            <a:endParaRPr lang="cs-CZ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Role psychiatra v týmu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Psychiatři ze všech týmů naplňují služby, které jsou součástí kritérií jako jsou: 1.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Účast na týmových schůzkách; 2. Návštěva klientů; 3. Je k dispozici pro veškeré konzultace v rámci týmu (v pracovní dny); a 4. Sdílení zdravotních záznamů s ostatními členy týmu (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Highlander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Týdenní schůzky multidisciplinárních týmů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Schůzky týmů se konají 1x týdně ve všech týmech. Zaměření schůzek se liší dle týmů.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959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9A9181-626B-4327-AC52-3A6498AA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Včasná detekce/dostupnost služby</a:t>
            </a:r>
            <a:endParaRPr lang="cs-CZ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Populace ve spádovém regionu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Není prozatím možné získat vyšší počet nových případů do služby včasné intervence. </a:t>
            </a: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Délka trvání služeb včasné intervence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Vzhledem k udržitelnosti projektu není prozatím známá délka trvání projektu. </a:t>
            </a: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Udržení klientů ve službě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Není prozatím možné získat vyšší počet nových případů do služby včasné intervence. </a:t>
            </a: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8170D6F-E07F-4A05-A4BD-F8E31B6E696F}"/>
              </a:ext>
            </a:extLst>
          </p:cNvPr>
          <p:cNvSpPr txBox="1">
            <a:spLocks/>
          </p:cNvSpPr>
          <p:nvPr/>
        </p:nvSpPr>
        <p:spPr>
          <a:xfrm>
            <a:off x="1724526" y="365125"/>
            <a:ext cx="9629274" cy="8849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solidFill>
                  <a:schemeClr val="tx1">
                    <a:lumMod val="50000"/>
                  </a:schemeClr>
                </a:solidFill>
              </a:rPr>
              <a:t>Oblasti, ve kterých možnost rozvoje je limitovaná pilotní fází projektu VIZDOM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74954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980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70D6F-E07F-4A05-A4BD-F8E31B6E6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526" y="365125"/>
            <a:ext cx="9629274" cy="884941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>
                    <a:lumMod val="50000"/>
                  </a:schemeClr>
                </a:solidFill>
              </a:rPr>
              <a:t>Oblasti, ve kterých možnost rozvoje je limitovaná pilotní fází projektu </a:t>
            </a:r>
            <a:r>
              <a:rPr lang="cs-CZ" sz="3600" b="1" dirty="0" smtClean="0">
                <a:solidFill>
                  <a:schemeClr val="tx1">
                    <a:lumMod val="50000"/>
                  </a:schemeClr>
                </a:solidFill>
              </a:rPr>
              <a:t>VIZDOM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7FA1FF-B166-4844-B20C-BEFEE2567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446836"/>
            <a:ext cx="9629274" cy="5162308"/>
          </a:xfrm>
        </p:spPr>
        <p:txBody>
          <a:bodyPr>
            <a:normAutofit/>
          </a:bodyPr>
          <a:lstStyle/>
          <a:p>
            <a:r>
              <a:rPr lang="cs-CZ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Psychosociální postupy </a:t>
            </a: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Služby poskytované týmem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Všichni členové týmu poskytují služby, pro jejichž náplň jsou kvalifikovaní. Další služby, které tvoří součást hodnocení nejsou možné vykonávat týmy z důvodu nedostupnosti výcviku. </a:t>
            </a: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Podporované zaměstnávání (PZ)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Vzhledem k tomu, že VIZDOM je pilotní projekt, není možné poskytovat kompletní verzi služeb podporovaného zaměstnávání, která je povětšinou poskytovaná specialistou PZ. </a:t>
            </a: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Podporované vzdělávání (</a:t>
            </a:r>
            <a:r>
              <a:rPr lang="cs-CZ" sz="2000" u="sng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PVz</a:t>
            </a:r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Vzhledem k tomu, že VIZDOM je pilotní projekt, není možné poskytovat kompletní verzi služeb podporovaného zaměstnávání, která je povětšinou poskytovaná specialistou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PVz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Podpora zdraví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Jelikož VIZDOM je pilotní projekt, některé služby, které tvoří součást hodnocení nemohou být naplněny z důvodu nedostatku prostředků.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656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352F4-E706-4705-931E-B30553BE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1">
                    <a:lumMod val="50000"/>
                  </a:schemeClr>
                </a:solidFill>
              </a:rPr>
              <a:t>Oblasti, ve kterých možnost rozvoje je limitovaná pilotní fází projektu VIZDOM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BCEC17-7FC6-421D-A520-2B585FE74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Týmová spolupráce</a:t>
            </a:r>
            <a:endParaRPr lang="cs-CZ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Vedoucí týmu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Psychologové a psychiatři ve všech týmech poskytují pouze přímé klinické služby. Supervize, kterou tvoří součást hodnocení nejsou jimi zajištěny. </a:t>
            </a: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Komunikace mezi službou včasné intervence a lůžkovými zařízeními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Jelikož VIZDOM je pilotní projekt, není prozatím možnost navázat komunikaci mezi týmy včasné intervence a lůžkovými zařízeními v případě hospitalizace klienta. </a:t>
            </a:r>
          </a:p>
          <a:p>
            <a:pPr lvl="1"/>
            <a:r>
              <a:rPr lang="cs-CZ" sz="20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Služby krizové intervence </a:t>
            </a:r>
          </a:p>
          <a:p>
            <a:pPr lvl="2"/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Jelikož VIZDOM je pilotní projekt, není prozatím navázán na další služby krizové intervence.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310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D6F6A-7867-4E8A-87AC-24EB5F4E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Doporučená </a:t>
            </a:r>
            <a:r>
              <a:rPr lang="cs-CZ" sz="3600" b="1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49063A-ED4D-4C32-B870-F54334AB7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Addington, D., Noel, V., Landers, M., &amp; Bond, G. R. (2020). Reliability and Feasibility of the First-Episode Psychosis Services Fidelity Scale–Revised for Remote Assessment. </a:t>
            </a:r>
            <a:r>
              <a:rPr lang="en-US" sz="2000" i="1" dirty="0">
                <a:latin typeface="+mj-lt"/>
              </a:rPr>
              <a:t>Psychiatric Services</a:t>
            </a:r>
            <a:r>
              <a:rPr lang="en-US" sz="2000" dirty="0">
                <a:latin typeface="+mj-lt"/>
              </a:rPr>
              <a:t>, </a:t>
            </a:r>
            <a:r>
              <a:rPr lang="en-US" sz="2000" i="1" dirty="0">
                <a:latin typeface="+mj-lt"/>
              </a:rPr>
              <a:t>71</a:t>
            </a:r>
            <a:r>
              <a:rPr lang="en-US" sz="2000" dirty="0">
                <a:latin typeface="+mj-lt"/>
              </a:rPr>
              <a:t>(12), 1245-1251.</a:t>
            </a:r>
            <a:r>
              <a:rPr lang="cs-CZ" sz="2000" dirty="0">
                <a:latin typeface="+mj-lt"/>
              </a:rPr>
              <a:t> </a:t>
            </a:r>
          </a:p>
          <a:p>
            <a:r>
              <a:rPr lang="cs-CZ" sz="2000" dirty="0" err="1">
                <a:effectLst/>
                <a:latin typeface="+mj-lt"/>
              </a:rPr>
              <a:t>Marshall</a:t>
            </a:r>
            <a:r>
              <a:rPr lang="cs-CZ" sz="2000" dirty="0">
                <a:effectLst/>
                <a:latin typeface="+mj-lt"/>
              </a:rPr>
              <a:t>, M., </a:t>
            </a:r>
            <a:r>
              <a:rPr lang="cs-CZ" sz="2000" dirty="0" err="1">
                <a:effectLst/>
                <a:latin typeface="+mj-lt"/>
              </a:rPr>
              <a:t>Husain</a:t>
            </a:r>
            <a:r>
              <a:rPr lang="cs-CZ" sz="2000" dirty="0">
                <a:effectLst/>
                <a:latin typeface="+mj-lt"/>
              </a:rPr>
              <a:t>, N., </a:t>
            </a:r>
            <a:r>
              <a:rPr lang="cs-CZ" sz="2000" dirty="0" err="1">
                <a:effectLst/>
                <a:latin typeface="+mj-lt"/>
              </a:rPr>
              <a:t>Bork</a:t>
            </a:r>
            <a:r>
              <a:rPr lang="cs-CZ" sz="2000" dirty="0">
                <a:effectLst/>
                <a:latin typeface="+mj-lt"/>
              </a:rPr>
              <a:t>, N., </a:t>
            </a:r>
            <a:r>
              <a:rPr lang="cs-CZ" sz="2000" dirty="0" err="1">
                <a:effectLst/>
                <a:latin typeface="+mj-lt"/>
              </a:rPr>
              <a:t>Chaudhry</a:t>
            </a:r>
            <a:r>
              <a:rPr lang="cs-CZ" sz="2000" dirty="0">
                <a:effectLst/>
                <a:latin typeface="+mj-lt"/>
              </a:rPr>
              <a:t>, I. B., </a:t>
            </a:r>
            <a:r>
              <a:rPr lang="cs-CZ" sz="2000" dirty="0" err="1">
                <a:effectLst/>
                <a:latin typeface="+mj-lt"/>
              </a:rPr>
              <a:t>Lester</a:t>
            </a:r>
            <a:r>
              <a:rPr lang="cs-CZ" sz="2000" dirty="0">
                <a:effectLst/>
                <a:latin typeface="+mj-lt"/>
              </a:rPr>
              <a:t>, H., </a:t>
            </a:r>
            <a:r>
              <a:rPr lang="cs-CZ" sz="2000" dirty="0" err="1">
                <a:effectLst/>
                <a:latin typeface="+mj-lt"/>
              </a:rPr>
              <a:t>Everard</a:t>
            </a:r>
            <a:r>
              <a:rPr lang="cs-CZ" sz="2000" dirty="0">
                <a:effectLst/>
                <a:latin typeface="+mj-lt"/>
              </a:rPr>
              <a:t>, L.,...</a:t>
            </a:r>
            <a:r>
              <a:rPr lang="cs-CZ" sz="2000" dirty="0" err="1">
                <a:effectLst/>
                <a:latin typeface="+mj-lt"/>
              </a:rPr>
              <a:t>Birchwood</a:t>
            </a:r>
            <a:r>
              <a:rPr lang="cs-CZ" sz="2000" dirty="0">
                <a:effectLst/>
                <a:latin typeface="+mj-lt"/>
              </a:rPr>
              <a:t>, M. (2014). </a:t>
            </a:r>
            <a:r>
              <a:rPr lang="cs-CZ" sz="2000" dirty="0" err="1">
                <a:effectLst/>
                <a:latin typeface="+mj-lt"/>
              </a:rPr>
              <a:t>Impact</a:t>
            </a:r>
            <a:r>
              <a:rPr lang="cs-CZ" sz="2000" dirty="0">
                <a:effectLst/>
                <a:latin typeface="+mj-lt"/>
              </a:rPr>
              <a:t> </a:t>
            </a:r>
            <a:r>
              <a:rPr lang="cs-CZ" sz="2000" dirty="0" err="1">
                <a:effectLst/>
                <a:latin typeface="+mj-lt"/>
              </a:rPr>
              <a:t>of</a:t>
            </a:r>
            <a:r>
              <a:rPr lang="cs-CZ" sz="2000" dirty="0">
                <a:effectLst/>
                <a:latin typeface="+mj-lt"/>
              </a:rPr>
              <a:t> early </a:t>
            </a:r>
            <a:r>
              <a:rPr lang="cs-CZ" sz="2000" dirty="0" err="1">
                <a:effectLst/>
                <a:latin typeface="+mj-lt"/>
              </a:rPr>
              <a:t>intervention</a:t>
            </a:r>
            <a:r>
              <a:rPr lang="cs-CZ" sz="2000" dirty="0">
                <a:effectLst/>
                <a:latin typeface="+mj-lt"/>
              </a:rPr>
              <a:t> </a:t>
            </a:r>
            <a:r>
              <a:rPr lang="cs-CZ" sz="2000" dirty="0" err="1">
                <a:effectLst/>
                <a:latin typeface="+mj-lt"/>
              </a:rPr>
              <a:t>services</a:t>
            </a:r>
            <a:r>
              <a:rPr lang="cs-CZ" sz="2000" dirty="0">
                <a:effectLst/>
                <a:latin typeface="+mj-lt"/>
              </a:rPr>
              <a:t> on </a:t>
            </a:r>
            <a:r>
              <a:rPr lang="cs-CZ" sz="2000" dirty="0" err="1">
                <a:effectLst/>
                <a:latin typeface="+mj-lt"/>
              </a:rPr>
              <a:t>duration</a:t>
            </a:r>
            <a:r>
              <a:rPr lang="cs-CZ" sz="2000" dirty="0">
                <a:effectLst/>
                <a:latin typeface="+mj-lt"/>
              </a:rPr>
              <a:t> </a:t>
            </a:r>
            <a:r>
              <a:rPr lang="cs-CZ" sz="2000" dirty="0" err="1">
                <a:effectLst/>
                <a:latin typeface="+mj-lt"/>
              </a:rPr>
              <a:t>of</a:t>
            </a:r>
            <a:r>
              <a:rPr lang="cs-CZ" sz="2000" dirty="0">
                <a:effectLst/>
                <a:latin typeface="+mj-lt"/>
              </a:rPr>
              <a:t> </a:t>
            </a:r>
            <a:r>
              <a:rPr lang="cs-CZ" sz="2000" dirty="0" err="1">
                <a:effectLst/>
                <a:latin typeface="+mj-lt"/>
              </a:rPr>
              <a:t>untreated</a:t>
            </a:r>
            <a:r>
              <a:rPr lang="cs-CZ" sz="2000" dirty="0">
                <a:effectLst/>
                <a:latin typeface="+mj-lt"/>
              </a:rPr>
              <a:t> </a:t>
            </a:r>
            <a:r>
              <a:rPr lang="cs-CZ" sz="2000" dirty="0" err="1">
                <a:effectLst/>
                <a:latin typeface="+mj-lt"/>
              </a:rPr>
              <a:t>psychosis</a:t>
            </a:r>
            <a:r>
              <a:rPr lang="cs-CZ" sz="2000" dirty="0">
                <a:effectLst/>
                <a:latin typeface="+mj-lt"/>
              </a:rPr>
              <a:t>: Data </a:t>
            </a:r>
            <a:r>
              <a:rPr lang="cs-CZ" sz="2000" dirty="0" err="1">
                <a:effectLst/>
                <a:latin typeface="+mj-lt"/>
              </a:rPr>
              <a:t>from</a:t>
            </a:r>
            <a:r>
              <a:rPr lang="cs-CZ" sz="2000" dirty="0">
                <a:effectLst/>
                <a:latin typeface="+mj-lt"/>
              </a:rPr>
              <a:t> </a:t>
            </a:r>
            <a:r>
              <a:rPr lang="cs-CZ" sz="2000" dirty="0" err="1">
                <a:effectLst/>
                <a:latin typeface="+mj-lt"/>
              </a:rPr>
              <a:t>the</a:t>
            </a:r>
            <a:r>
              <a:rPr lang="cs-CZ" sz="2000" dirty="0">
                <a:effectLst/>
                <a:latin typeface="+mj-lt"/>
              </a:rPr>
              <a:t> </a:t>
            </a:r>
            <a:r>
              <a:rPr lang="cs-CZ" sz="2000" dirty="0" err="1">
                <a:effectLst/>
                <a:latin typeface="+mj-lt"/>
              </a:rPr>
              <a:t>national</a:t>
            </a:r>
            <a:r>
              <a:rPr lang="cs-CZ" sz="2000" dirty="0">
                <a:effectLst/>
                <a:latin typeface="+mj-lt"/>
              </a:rPr>
              <a:t> EDEN </a:t>
            </a:r>
            <a:r>
              <a:rPr lang="cs-CZ" sz="2000" dirty="0" err="1">
                <a:effectLst/>
                <a:latin typeface="+mj-lt"/>
              </a:rPr>
              <a:t>prospectivecohort</a:t>
            </a:r>
            <a:r>
              <a:rPr lang="cs-CZ" sz="2000" dirty="0">
                <a:effectLst/>
                <a:latin typeface="+mj-lt"/>
              </a:rPr>
              <a:t> study. </a:t>
            </a:r>
            <a:r>
              <a:rPr lang="cs-CZ" sz="2000" i="1" dirty="0" err="1">
                <a:effectLst/>
                <a:latin typeface="+mj-lt"/>
              </a:rPr>
              <a:t>Schizophrenia</a:t>
            </a:r>
            <a:r>
              <a:rPr lang="cs-CZ" sz="2000" i="1" dirty="0">
                <a:effectLst/>
                <a:latin typeface="+mj-lt"/>
              </a:rPr>
              <a:t> </a:t>
            </a:r>
            <a:r>
              <a:rPr lang="cs-CZ" sz="2000" i="1" dirty="0" err="1">
                <a:effectLst/>
                <a:latin typeface="+mj-lt"/>
              </a:rPr>
              <a:t>Research</a:t>
            </a:r>
            <a:r>
              <a:rPr lang="cs-CZ" sz="2000" i="1" dirty="0">
                <a:effectLst/>
                <a:latin typeface="+mj-lt"/>
              </a:rPr>
              <a:t>, 159</a:t>
            </a:r>
            <a:r>
              <a:rPr lang="cs-CZ" sz="2000" dirty="0">
                <a:effectLst/>
                <a:latin typeface="+mj-lt"/>
              </a:rPr>
              <a:t>, 1–6.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994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6" y="0"/>
            <a:ext cx="11543700" cy="769716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519377" y="1336905"/>
            <a:ext cx="85060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b="1" dirty="0"/>
              <a:t>PhDr. Petr Winkler, Ph.D.</a:t>
            </a:r>
            <a:endParaRPr lang="cs-CZ" dirty="0"/>
          </a:p>
          <a:p>
            <a:pPr fontAlgn="base"/>
            <a:r>
              <a:rPr lang="cs-CZ" dirty="0"/>
              <a:t>Garant projektu</a:t>
            </a:r>
            <a:br>
              <a:rPr lang="cs-CZ" dirty="0"/>
            </a:br>
            <a:r>
              <a:rPr lang="cs-CZ" dirty="0">
                <a:hlinkClick r:id="rId3"/>
              </a:rPr>
              <a:t>petr.winkler@nudz.cz</a:t>
            </a:r>
            <a:endParaRPr lang="cs-CZ" dirty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Bc. Petra Juránková</a:t>
            </a:r>
            <a:endParaRPr lang="cs-CZ" dirty="0"/>
          </a:p>
          <a:p>
            <a:pPr fontAlgn="base"/>
            <a:r>
              <a:rPr lang="cs-CZ" dirty="0"/>
              <a:t>Projektový manažer</a:t>
            </a:r>
            <a:br>
              <a:rPr lang="cs-CZ" dirty="0"/>
            </a:br>
            <a:r>
              <a:rPr lang="cs-CZ" dirty="0">
                <a:hlinkClick r:id="rId4"/>
              </a:rPr>
              <a:t>petra.jurankova@nudz.cz</a:t>
            </a:r>
            <a:endParaRPr lang="cs-CZ" dirty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Mgr. Pavel Říčan</a:t>
            </a:r>
            <a:endParaRPr lang="cs-CZ" dirty="0"/>
          </a:p>
          <a:p>
            <a:pPr fontAlgn="base"/>
            <a:r>
              <a:rPr lang="cs-CZ" dirty="0"/>
              <a:t>Metodik</a:t>
            </a:r>
            <a:br>
              <a:rPr lang="cs-CZ" dirty="0"/>
            </a:br>
            <a:r>
              <a:rPr lang="cs-CZ" dirty="0">
                <a:hlinkClick r:id="rId5"/>
              </a:rPr>
              <a:t>rican@cmhcd.cz</a:t>
            </a:r>
            <a:endParaRPr lang="cs-CZ" dirty="0"/>
          </a:p>
          <a:p>
            <a:pPr fontAlgn="base"/>
            <a:endParaRPr lang="cs-CZ" dirty="0"/>
          </a:p>
          <a:p>
            <a:pPr fontAlgn="base"/>
            <a:r>
              <a:rPr lang="cs-CZ" b="1" dirty="0"/>
              <a:t>Mgr. Lucie </a:t>
            </a:r>
            <a:r>
              <a:rPr lang="cs-CZ" b="1" dirty="0" err="1"/>
              <a:t>Kondrátová</a:t>
            </a:r>
            <a:endParaRPr lang="cs-CZ" dirty="0"/>
          </a:p>
          <a:p>
            <a:pPr fontAlgn="base"/>
            <a:r>
              <a:rPr lang="cs-CZ" dirty="0"/>
              <a:t>Koordinátor aktivit</a:t>
            </a:r>
            <a:br>
              <a:rPr lang="cs-CZ" dirty="0"/>
            </a:br>
            <a:r>
              <a:rPr lang="cs-CZ" dirty="0">
                <a:hlinkClick r:id="rId6"/>
              </a:rPr>
              <a:t>lucie.kondratova@nudz.cz</a:t>
            </a:r>
            <a:endParaRPr lang="cs-CZ" dirty="0"/>
          </a:p>
          <a:p>
            <a:pPr fontAlgn="base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91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26" y="711952"/>
            <a:ext cx="2840210" cy="624953"/>
          </a:xfrm>
        </p:spPr>
        <p:txBody>
          <a:bodyPr/>
          <a:lstStyle/>
          <a:p>
            <a:r>
              <a:rPr lang="cs-CZ" sz="3600" dirty="0"/>
              <a:t>Agenda</a:t>
            </a:r>
            <a:endParaRPr lang="en-US" sz="36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94998"/>
              </p:ext>
            </p:extLst>
          </p:nvPr>
        </p:nvGraphicFramePr>
        <p:xfrm>
          <a:off x="1675534" y="1336906"/>
          <a:ext cx="10067289" cy="305547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72659">
                  <a:extLst>
                    <a:ext uri="{9D8B030D-6E8A-4147-A177-3AD203B41FA5}">
                      <a16:colId xmlns:a16="http://schemas.microsoft.com/office/drawing/2014/main" val="1387615242"/>
                    </a:ext>
                  </a:extLst>
                </a:gridCol>
                <a:gridCol w="318154">
                  <a:extLst>
                    <a:ext uri="{9D8B030D-6E8A-4147-A177-3AD203B41FA5}">
                      <a16:colId xmlns:a16="http://schemas.microsoft.com/office/drawing/2014/main" val="1776301293"/>
                    </a:ext>
                  </a:extLst>
                </a:gridCol>
                <a:gridCol w="795384">
                  <a:extLst>
                    <a:ext uri="{9D8B030D-6E8A-4147-A177-3AD203B41FA5}">
                      <a16:colId xmlns:a16="http://schemas.microsoft.com/office/drawing/2014/main" val="2204126447"/>
                    </a:ext>
                  </a:extLst>
                </a:gridCol>
                <a:gridCol w="8181092">
                  <a:extLst>
                    <a:ext uri="{9D8B030D-6E8A-4147-A177-3AD203B41FA5}">
                      <a16:colId xmlns:a16="http://schemas.microsoft.com/office/drawing/2014/main" val="3949020443"/>
                    </a:ext>
                  </a:extLst>
                </a:gridCol>
              </a:tblGrid>
              <a:tr h="444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27771389"/>
                  </a:ext>
                </a:extLst>
              </a:tr>
              <a:tr h="732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14:00</a:t>
                      </a: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- </a:t>
                      </a: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16:00</a:t>
                      </a: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Setkání tuzemské </a:t>
                      </a:r>
                      <a:r>
                        <a:rPr lang="cs-CZ" sz="2000" dirty="0" smtClean="0">
                          <a:effectLst/>
                        </a:rPr>
                        <a:t>platformy a ED/EI týmů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8642101"/>
                  </a:ext>
                </a:extLst>
              </a:tr>
              <a:tr h="1878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Aktuality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Udržitelnost ED/EI služeb 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Seznámení</a:t>
                      </a:r>
                      <a:r>
                        <a:rPr lang="cs-CZ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výsledky h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odnocení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fidelity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EI týmů</a:t>
                      </a:r>
                    </a:p>
                    <a:p>
                      <a:pPr marL="457200" lvl="1" indent="0">
                        <a:buFont typeface="Courier New" panose="02070309020205020404" pitchFamily="49" charset="0"/>
                        <a:buNone/>
                      </a:pP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0">
                        <a:buFont typeface="Courier New" panose="02070309020205020404" pitchFamily="49" charset="0"/>
                        <a:buNone/>
                      </a:pP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56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Aktuality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4526" y="1451551"/>
            <a:ext cx="9629274" cy="5260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Prodloužení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dk1"/>
                </a:solidFill>
              </a:rPr>
              <a:t>Extra </a:t>
            </a:r>
            <a:r>
              <a:rPr lang="cs-CZ" dirty="0">
                <a:solidFill>
                  <a:schemeClr val="dk1"/>
                </a:solidFill>
              </a:rPr>
              <a:t>vzdělávání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Open </a:t>
            </a:r>
            <a:r>
              <a:rPr lang="cs-CZ" dirty="0" err="1">
                <a:solidFill>
                  <a:schemeClr val="dk1"/>
                </a:solidFill>
              </a:rPr>
              <a:t>Dialogue</a:t>
            </a:r>
            <a:r>
              <a:rPr lang="cs-CZ" dirty="0">
                <a:solidFill>
                  <a:schemeClr val="dk1"/>
                </a:solidFill>
              </a:rPr>
              <a:t> (odloženo na únor 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Příprava kvalitativní evaluace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</a:rPr>
              <a:t>Individuální rozhovory se </a:t>
            </a:r>
            <a:r>
              <a:rPr lang="cs-CZ" dirty="0" smtClean="0">
                <a:solidFill>
                  <a:schemeClr val="dk1"/>
                </a:solidFill>
              </a:rPr>
              <a:t>stakeholdery (ED kontakty...) (1Q 2021)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dk1"/>
                </a:solidFill>
              </a:rPr>
              <a:t>Fokusní skupiny s ED/EI týmy (1Q 2021)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dk1"/>
                </a:solidFill>
              </a:rPr>
              <a:t>Individuální rozhovory s klienty (průběžně v roce 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dk1"/>
                </a:solidFill>
              </a:rPr>
              <a:t>Nový </a:t>
            </a:r>
            <a:r>
              <a:rPr lang="cs-CZ" dirty="0">
                <a:solidFill>
                  <a:schemeClr val="dk1"/>
                </a:solidFill>
              </a:rPr>
              <a:t>projektový manažer: Bc. Petra Juránková</a:t>
            </a:r>
          </a:p>
          <a:p>
            <a:pPr marL="0" indent="0">
              <a:buNone/>
            </a:pPr>
            <a:endParaRPr lang="cs-CZ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95CA16-A6BD-4B32-A060-A42FECA8F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29" y="17710"/>
            <a:ext cx="2803070" cy="18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4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Sběr RČ v rámci informovaného souhlasu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4526" y="1451551"/>
            <a:ext cx="10210800" cy="5260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Pro potřeby evaluace projektu je žádoucí doplnit doposud sbírané informace daty ze zdravotnických registrů ÚZIS</a:t>
            </a:r>
            <a:br>
              <a:rPr lang="cs-CZ" dirty="0" smtClean="0"/>
            </a:br>
            <a:r>
              <a:rPr lang="cs-CZ" dirty="0" smtClean="0"/>
              <a:t>(především NRHZS)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Identifikace klientů VIZDOM v registrech bude založená na RČ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740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E5A53-3D51-4235-BEFC-148B01FF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102623"/>
            <a:ext cx="9629274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22559142-8DB0-4F4D-8255-E561C4060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97043"/>
              </p:ext>
            </p:extLst>
          </p:nvPr>
        </p:nvGraphicFramePr>
        <p:xfrm>
          <a:off x="1431235" y="1217057"/>
          <a:ext cx="9922565" cy="527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b="1" dirty="0"/>
              <a:t>Vývoj počtu nových klientů</a:t>
            </a:r>
          </a:p>
        </p:txBody>
      </p:sp>
      <p:sp>
        <p:nvSpPr>
          <p:cNvPr id="12" name="Obdélník 11"/>
          <p:cNvSpPr/>
          <p:nvPr/>
        </p:nvSpPr>
        <p:spPr>
          <a:xfrm rot="16200000">
            <a:off x="-477411" y="3462050"/>
            <a:ext cx="3558208" cy="42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Počet nových klientů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460358" y="1690688"/>
            <a:ext cx="436248" cy="4273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tx2"/>
                </a:solidFill>
              </a:rPr>
              <a:t>25</a:t>
            </a:r>
          </a:p>
          <a:p>
            <a:endParaRPr lang="cs-CZ" sz="1200" dirty="0">
              <a:solidFill>
                <a:schemeClr val="tx2"/>
              </a:solidFill>
            </a:endParaRPr>
          </a:p>
          <a:p>
            <a:endParaRPr lang="cs-CZ" sz="12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b="1" dirty="0">
                <a:solidFill>
                  <a:schemeClr val="tx2"/>
                </a:solidFill>
              </a:rPr>
              <a:t>20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400" dirty="0">
              <a:solidFill>
                <a:schemeClr val="tx2"/>
              </a:solidFill>
            </a:endParaRPr>
          </a:p>
          <a:p>
            <a:endParaRPr lang="cs-CZ" sz="1400" dirty="0">
              <a:solidFill>
                <a:schemeClr val="tx2"/>
              </a:solidFill>
            </a:endParaRPr>
          </a:p>
          <a:p>
            <a:r>
              <a:rPr lang="cs-CZ" sz="1600" dirty="0">
                <a:solidFill>
                  <a:schemeClr val="tx2"/>
                </a:solidFill>
              </a:rPr>
              <a:t>15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dirty="0">
                <a:solidFill>
                  <a:schemeClr val="tx2"/>
                </a:solidFill>
              </a:rPr>
              <a:t>10 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dirty="0">
                <a:solidFill>
                  <a:schemeClr val="tx2"/>
                </a:solidFill>
              </a:rPr>
              <a:t>5 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316896" y="6280068"/>
            <a:ext cx="3558208" cy="42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Časová osa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24526" y="5849007"/>
            <a:ext cx="172080" cy="16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C541C3-8E7A-4E60-B478-A9AC8846E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107" y="0"/>
            <a:ext cx="10606819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F2B8C6-7F32-482E-A85F-0A347CA81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886" y="-1"/>
            <a:ext cx="10606819" cy="686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1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b="1" dirty="0"/>
              <a:t>Indikátory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E5A53-3D51-4235-BEFC-148B01FF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102623"/>
            <a:ext cx="9629274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00CB931-316C-4E77-B8FC-DD1336B94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4035"/>
              </p:ext>
            </p:extLst>
          </p:nvPr>
        </p:nvGraphicFramePr>
        <p:xfrm>
          <a:off x="1724524" y="1636718"/>
          <a:ext cx="8757621" cy="47118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37612">
                  <a:extLst>
                    <a:ext uri="{9D8B030D-6E8A-4147-A177-3AD203B41FA5}">
                      <a16:colId xmlns:a16="http://schemas.microsoft.com/office/drawing/2014/main" val="488068673"/>
                    </a:ext>
                  </a:extLst>
                </a:gridCol>
                <a:gridCol w="1640003">
                  <a:extLst>
                    <a:ext uri="{9D8B030D-6E8A-4147-A177-3AD203B41FA5}">
                      <a16:colId xmlns:a16="http://schemas.microsoft.com/office/drawing/2014/main" val="2989372669"/>
                    </a:ext>
                  </a:extLst>
                </a:gridCol>
                <a:gridCol w="1560002">
                  <a:extLst>
                    <a:ext uri="{9D8B030D-6E8A-4147-A177-3AD203B41FA5}">
                      <a16:colId xmlns:a16="http://schemas.microsoft.com/office/drawing/2014/main" val="458335084"/>
                    </a:ext>
                  </a:extLst>
                </a:gridCol>
                <a:gridCol w="1560002">
                  <a:extLst>
                    <a:ext uri="{9D8B030D-6E8A-4147-A177-3AD203B41FA5}">
                      <a16:colId xmlns:a16="http://schemas.microsoft.com/office/drawing/2014/main" val="2607145765"/>
                    </a:ext>
                  </a:extLst>
                </a:gridCol>
                <a:gridCol w="1560002">
                  <a:extLst>
                    <a:ext uri="{9D8B030D-6E8A-4147-A177-3AD203B41FA5}">
                      <a16:colId xmlns:a16="http://schemas.microsoft.com/office/drawing/2014/main" val="2183179173"/>
                    </a:ext>
                  </a:extLst>
                </a:gridCol>
              </a:tblGrid>
              <a:tr h="605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u="none" dirty="0">
                          <a:effectLst/>
                        </a:rPr>
                        <a:t> Indikátor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Cílový počet osob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 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767023"/>
                  </a:ext>
                </a:extLst>
              </a:tr>
              <a:tr h="987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Počet klientů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cs-CZ" sz="2000" b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824479"/>
                  </a:ext>
                </a:extLst>
              </a:tr>
              <a:tr h="9877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Počet rodinných příslušníků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cs-CZ" sz="2000" b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330493"/>
                  </a:ext>
                </a:extLst>
              </a:tr>
              <a:tr h="85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Počet klientů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aseline="0" dirty="0">
                          <a:effectLst/>
                        </a:rPr>
                        <a:t>(40+ hodin)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693286"/>
                  </a:ext>
                </a:extLst>
              </a:tr>
              <a:tr h="780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detekčních služeb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004131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749456" y="6268561"/>
            <a:ext cx="371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Stav ke dni 31. 12. 2020</a:t>
            </a:r>
          </a:p>
        </p:txBody>
      </p:sp>
    </p:spTree>
    <p:extLst>
      <p:ext uri="{BB962C8B-B14F-4D97-AF65-F5344CB8AC3E}">
        <p14:creationId xmlns:p14="http://schemas.microsoft.com/office/powerpoint/2010/main" val="212466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2EC45-F8F2-4737-BACF-38FD4CC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b="1" dirty="0"/>
              <a:t>Výstupy projektu 04/2019–12/2020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E5A53-3D51-4235-BEFC-148B01FFE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526" y="1102623"/>
            <a:ext cx="9629274" cy="4351338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00CB931-316C-4E77-B8FC-DD1336B94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745976"/>
              </p:ext>
            </p:extLst>
          </p:nvPr>
        </p:nvGraphicFramePr>
        <p:xfrm>
          <a:off x="1724525" y="1636718"/>
          <a:ext cx="8667363" cy="14188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2291">
                  <a:extLst>
                    <a:ext uri="{9D8B030D-6E8A-4147-A177-3AD203B41FA5}">
                      <a16:colId xmlns:a16="http://schemas.microsoft.com/office/drawing/2014/main" val="488068673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2989372669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2607145765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3778047526"/>
                    </a:ext>
                  </a:extLst>
                </a:gridCol>
                <a:gridCol w="1626268">
                  <a:extLst>
                    <a:ext uri="{9D8B030D-6E8A-4147-A177-3AD203B41FA5}">
                      <a16:colId xmlns:a16="http://schemas.microsoft.com/office/drawing/2014/main" val="2981218827"/>
                    </a:ext>
                  </a:extLst>
                </a:gridCol>
              </a:tblGrid>
              <a:tr h="484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cs-CZ" sz="1800" b="1" i="0" u="sng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Detekce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Praha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2767023"/>
                  </a:ext>
                </a:extLst>
              </a:tr>
              <a:tr h="43945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kontaktů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433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229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479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1141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6330493"/>
                  </a:ext>
                </a:extLst>
              </a:tr>
              <a:tr h="43945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detekčních služeb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255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227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282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764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9693286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958ECC3-7F9A-4B18-A524-81E519273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08973"/>
              </p:ext>
            </p:extLst>
          </p:nvPr>
        </p:nvGraphicFramePr>
        <p:xfrm>
          <a:off x="1724525" y="3242485"/>
          <a:ext cx="8667363" cy="128490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5167">
                  <a:extLst>
                    <a:ext uri="{9D8B030D-6E8A-4147-A177-3AD203B41FA5}">
                      <a16:colId xmlns:a16="http://schemas.microsoft.com/office/drawing/2014/main" val="3491803611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797360974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66779685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4161142817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56412758"/>
                    </a:ext>
                  </a:extLst>
                </a:gridCol>
              </a:tblGrid>
              <a:tr h="4283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cs-CZ" sz="1800" b="1" i="0" u="sng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Rodina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Praha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3751356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kontaktů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227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214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174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615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0136832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klientů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49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55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65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</a:rPr>
                        <a:t>169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487682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F56C365-D1B0-4DBF-A209-528D2F7C0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340439"/>
              </p:ext>
            </p:extLst>
          </p:nvPr>
        </p:nvGraphicFramePr>
        <p:xfrm>
          <a:off x="1724525" y="4749217"/>
          <a:ext cx="8667363" cy="144224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5167">
                  <a:extLst>
                    <a:ext uri="{9D8B030D-6E8A-4147-A177-3AD203B41FA5}">
                      <a16:colId xmlns:a16="http://schemas.microsoft.com/office/drawing/2014/main" val="3862663301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2561938100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95811678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41819127"/>
                    </a:ext>
                  </a:extLst>
                </a:gridCol>
                <a:gridCol w="1625549">
                  <a:extLst>
                    <a:ext uri="{9D8B030D-6E8A-4147-A177-3AD203B41FA5}">
                      <a16:colId xmlns:a16="http://schemas.microsoft.com/office/drawing/2014/main" val="1786237356"/>
                    </a:ext>
                  </a:extLst>
                </a:gridCol>
              </a:tblGrid>
              <a:tr h="4807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cs-CZ" sz="1800" b="1" i="0" u="sng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Klienti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Blansko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Plzeň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Praha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Celkem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2998810"/>
                  </a:ext>
                </a:extLst>
              </a:tr>
              <a:tr h="48074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kontaktů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1405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798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1159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3362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7952141"/>
                  </a:ext>
                </a:extLst>
              </a:tr>
              <a:tr h="48074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Počet klientů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122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114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68</a:t>
                      </a:r>
                      <a:endParaRPr lang="en-GB" sz="1800" b="0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344046"/>
                          </a:solidFill>
                          <a:effectLst/>
                          <a:latin typeface="Source Sans Pro" panose="020B0503030403020204" pitchFamily="34" charset="0"/>
                        </a:rPr>
                        <a:t>304</a:t>
                      </a:r>
                      <a:endParaRPr lang="en-GB" sz="1800" b="1" i="0" u="none" strike="noStrike" dirty="0">
                        <a:solidFill>
                          <a:srgbClr val="344046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2922029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096000" y="6191458"/>
            <a:ext cx="4320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Stav ke dni 31. 12. 2020</a:t>
            </a:r>
          </a:p>
        </p:txBody>
      </p:sp>
    </p:spTree>
    <p:extLst>
      <p:ext uri="{BB962C8B-B14F-4D97-AF65-F5344CB8AC3E}">
        <p14:creationId xmlns:p14="http://schemas.microsoft.com/office/powerpoint/2010/main" val="272517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Metodika výcviku ED/EI týmů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26" y="1317470"/>
            <a:ext cx="3764606" cy="53039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32" y="1317470"/>
            <a:ext cx="3718882" cy="530398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818284" y="6105319"/>
            <a:ext cx="4720879" cy="516131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  <a:hlinkClick r:id="rId5"/>
              </a:rPr>
              <a:t>http://vizdom.cz/materialy/</a:t>
            </a:r>
            <a:r>
              <a:rPr lang="cs-CZ" b="1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7373165"/>
      </p:ext>
    </p:extLst>
  </p:cSld>
  <p:clrMapOvr>
    <a:masterClrMapping/>
  </p:clrMapOvr>
</p:sld>
</file>

<file path=ppt/theme/theme1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rtup Powerpoint Template">
  <a:themeElements>
    <a:clrScheme name="Material Colors">
      <a:dk1>
        <a:srgbClr val="344046"/>
      </a:dk1>
      <a:lt1>
        <a:srgbClr val="FFFFFF"/>
      </a:lt1>
      <a:dk2>
        <a:srgbClr val="344046"/>
      </a:dk2>
      <a:lt2>
        <a:srgbClr val="FEFFFF"/>
      </a:lt2>
      <a:accent1>
        <a:srgbClr val="FF2824"/>
      </a:accent1>
      <a:accent2>
        <a:srgbClr val="FE0061"/>
      </a:accent2>
      <a:accent3>
        <a:srgbClr val="AA04B6"/>
      </a:accent3>
      <a:accent4>
        <a:srgbClr val="6E32BD"/>
      </a:accent4>
      <a:accent5>
        <a:srgbClr val="3B4FBB"/>
      </a:accent5>
      <a:accent6>
        <a:srgbClr val="3C4EBC"/>
      </a:accent6>
      <a:hlink>
        <a:srgbClr val="0096FA"/>
      </a:hlink>
      <a:folHlink>
        <a:srgbClr val="BFBFBF"/>
      </a:folHlink>
    </a:clrScheme>
    <a:fontScheme name="Source Sans Pro Bold and Regular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7220</TotalTime>
  <Words>1371</Words>
  <Application>Microsoft Office PowerPoint</Application>
  <PresentationFormat>Širokoúhlá obrazovka</PresentationFormat>
  <Paragraphs>254</Paragraphs>
  <Slides>23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23</vt:i4>
      </vt:variant>
    </vt:vector>
  </HeadingPairs>
  <TitlesOfParts>
    <vt:vector size="35" baseType="lpstr">
      <vt:lpstr>Arial</vt:lpstr>
      <vt:lpstr>Calibri</vt:lpstr>
      <vt:lpstr>Courier New</vt:lpstr>
      <vt:lpstr>Open Sans</vt:lpstr>
      <vt:lpstr>Poppins</vt:lpstr>
      <vt:lpstr>Roboto</vt:lpstr>
      <vt:lpstr>Source Sans Pro</vt:lpstr>
      <vt:lpstr>Times New Roman</vt:lpstr>
      <vt:lpstr>Wingdings</vt:lpstr>
      <vt:lpstr>1_Vlastní návrh</vt:lpstr>
      <vt:lpstr>Vlastní návrh</vt:lpstr>
      <vt:lpstr>Startup Powerpoint Template</vt:lpstr>
      <vt:lpstr>Prezentace aplikace PowerPoint</vt:lpstr>
      <vt:lpstr>Prezentace aplikace PowerPoint</vt:lpstr>
      <vt:lpstr>Agenda</vt:lpstr>
      <vt:lpstr>Aktuality</vt:lpstr>
      <vt:lpstr>Sběr RČ v rámci informovaného souhlasu</vt:lpstr>
      <vt:lpstr>Vývoj počtu nových klientů</vt:lpstr>
      <vt:lpstr>Indikátory projektu</vt:lpstr>
      <vt:lpstr>Výstupy projektu 04/2019–12/2020</vt:lpstr>
      <vt:lpstr>Metodika výcviku ED/EI týmů</vt:lpstr>
      <vt:lpstr>Udržitelnost ED/EI</vt:lpstr>
      <vt:lpstr>Udržitelnost ED/EI</vt:lpstr>
      <vt:lpstr>Hodnocení fidelity v ED/EI týmech</vt:lpstr>
      <vt:lpstr>Představení fidelity škály (FEPS-FS-1.0)</vt:lpstr>
      <vt:lpstr>Implementace fidelity v rámci projektu VIZDOM</vt:lpstr>
      <vt:lpstr>Prezentace aplikace PowerPoint</vt:lpstr>
      <vt:lpstr>Silné stránky všech hodnocených ED/EI týmů</vt:lpstr>
      <vt:lpstr>Silné stránky všech hodnocených ED/EI týmů</vt:lpstr>
      <vt:lpstr>Silné stránky všech hodnocených ED/EI týmů</vt:lpstr>
      <vt:lpstr>Prezentace aplikace PowerPoint</vt:lpstr>
      <vt:lpstr>Oblasti, ve kterých možnost rozvoje je limitovaná pilotní fází projektu VIZDOM</vt:lpstr>
      <vt:lpstr>Oblasti, ve kterých možnost rozvoje je limitovaná pilotní fází projektu VIZDOM</vt:lpstr>
      <vt:lpstr>Doporučená literatura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VIZDOM</dc:title>
  <dc:subject>VIZDOM</dc:subject>
  <dc:creator>VIZDOM NUDZ</dc:creator>
  <cp:keywords>VIZDOM</cp:keywords>
  <dc:description/>
  <cp:lastModifiedBy>Kondratova Lucie</cp:lastModifiedBy>
  <cp:revision>618</cp:revision>
  <cp:lastPrinted>2017-08-24T04:10:08Z</cp:lastPrinted>
  <dcterms:created xsi:type="dcterms:W3CDTF">2017-08-07T02:30:58Z</dcterms:created>
  <dcterms:modified xsi:type="dcterms:W3CDTF">2021-01-21T13:05:07Z</dcterms:modified>
  <cp:category/>
</cp:coreProperties>
</file>