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12" r:id="rId2"/>
    <p:sldMasterId id="2147483648" r:id="rId3"/>
  </p:sldMasterIdLst>
  <p:notesMasterIdLst>
    <p:notesMasterId r:id="rId16"/>
  </p:notesMasterIdLst>
  <p:handoutMasterIdLst>
    <p:handoutMasterId r:id="rId17"/>
  </p:handoutMasterIdLst>
  <p:sldIdLst>
    <p:sldId id="331" r:id="rId4"/>
    <p:sldId id="332" r:id="rId5"/>
    <p:sldId id="351" r:id="rId6"/>
    <p:sldId id="352" r:id="rId7"/>
    <p:sldId id="353" r:id="rId8"/>
    <p:sldId id="354" r:id="rId9"/>
    <p:sldId id="355" r:id="rId10"/>
    <p:sldId id="343" r:id="rId11"/>
    <p:sldId id="356" r:id="rId12"/>
    <p:sldId id="348" r:id="rId13"/>
    <p:sldId id="349" r:id="rId14"/>
    <p:sldId id="3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klova Marie" initials="KM" lastIdx="1" clrIdx="0">
    <p:extLst>
      <p:ext uri="{19B8F6BF-5375-455C-9EA6-DF929625EA0E}">
        <p15:presenceInfo xmlns:p15="http://schemas.microsoft.com/office/powerpoint/2012/main" userId="S-1-5-21-2390747265-4140653785-337522162-88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E3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6"/>
    <p:restoredTop sz="94643"/>
  </p:normalViewPr>
  <p:slideViewPr>
    <p:cSldViewPr snapToGrid="0" snapToObjects="1" showGuides="1">
      <p:cViewPr varScale="1">
        <p:scale>
          <a:sx n="82" d="100"/>
          <a:sy n="82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3891083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A70C-6977-4E79-9829-160448A0D3AF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9247-9057-4C62-B5E1-9DDF5DAE67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4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A70C-6977-4E79-9829-160448A0D3AF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9247-9057-4C62-B5E1-9DDF5DAE67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521"/>
            <a:ext cx="12192000" cy="35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0C79D7-B591-4C86-9CFE-3980C6837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2233936"/>
            <a:ext cx="10604310" cy="21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070811" cy="6942221"/>
          </a:xfrm>
          <a:prstGeom prst="rect">
            <a:avLst/>
          </a:prstGeom>
          <a:solidFill>
            <a:srgbClr val="FE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B1DF1A-A976-4B89-BAA0-0548ABCE976E}"/>
              </a:ext>
            </a:extLst>
          </p:cNvPr>
          <p:cNvSpPr txBox="1">
            <a:spLocks/>
          </p:cNvSpPr>
          <p:nvPr userDrawn="1"/>
        </p:nvSpPr>
        <p:spPr>
          <a:xfrm>
            <a:off x="305540" y="6168999"/>
            <a:ext cx="459728" cy="552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1600" b="1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1600" b="1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sp>
        <p:nvSpPr>
          <p:cNvPr id="11" name="TextovéPole 10"/>
          <p:cNvSpPr txBox="1"/>
          <p:nvPr userDrawn="1"/>
        </p:nvSpPr>
        <p:spPr>
          <a:xfrm rot="16200000">
            <a:off x="-620893" y="4893651"/>
            <a:ext cx="2177716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www.vizdom.cz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33867"/>
            <a:ext cx="959556" cy="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650" r:id="rId3"/>
    <p:sldLayoutId id="2147483716" r:id="rId4"/>
    <p:sldLayoutId id="214748371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2766" y="4919597"/>
            <a:ext cx="1058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CÍLOVÁ SKUPINA 		JEDNÁNÍ S POTENCIÁLNÍM	EVALULACE A PRŮBĚŽNÉ  		      PROJEKTU 			KLIENTEM			MAPOVÁNÍ</a:t>
            </a:r>
          </a:p>
        </p:txBody>
      </p:sp>
    </p:spTree>
    <p:extLst>
      <p:ext uri="{BB962C8B-B14F-4D97-AF65-F5344CB8AC3E}">
        <p14:creationId xmlns:p14="http://schemas.microsoft.com/office/powerpoint/2010/main" val="42383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B11A9-96CA-4A59-ABC0-135DE394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Dotazníky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EC64D-B5E8-41F8-8B62-5C5DD499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825625"/>
            <a:ext cx="9285596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vstup:</a:t>
            </a:r>
          </a:p>
          <a:p>
            <a:pPr lvl="1"/>
            <a:r>
              <a:rPr lang="cs-CZ" dirty="0"/>
              <a:t>u </a:t>
            </a:r>
            <a:r>
              <a:rPr lang="cs-CZ" i="1" dirty="0"/>
              <a:t>„ARMS“</a:t>
            </a:r>
            <a:r>
              <a:rPr lang="cs-CZ" dirty="0"/>
              <a:t>, </a:t>
            </a:r>
            <a:r>
              <a:rPr lang="cs-CZ" i="1" dirty="0"/>
              <a:t>„FEP“, „v léčbě“ </a:t>
            </a:r>
            <a:r>
              <a:rPr lang="cs-CZ" dirty="0"/>
              <a:t>a </a:t>
            </a:r>
            <a:r>
              <a:rPr lang="cs-CZ" i="1" dirty="0"/>
              <a:t>„ostatní“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/>
              <a:t>GAF, </a:t>
            </a:r>
            <a:r>
              <a:rPr lang="cs-CZ" b="1" dirty="0" err="1"/>
              <a:t>HoNOS</a:t>
            </a:r>
            <a:r>
              <a:rPr lang="cs-CZ" b="1" dirty="0"/>
              <a:t>, </a:t>
            </a:r>
            <a:r>
              <a:rPr lang="cs-CZ" b="1" dirty="0" err="1"/>
              <a:t>AQoL</a:t>
            </a:r>
            <a:r>
              <a:rPr lang="cs-CZ" b="1" dirty="0"/>
              <a:t>, SKPS </a:t>
            </a:r>
            <a:r>
              <a:rPr lang="cs-CZ" dirty="0"/>
              <a:t>a</a:t>
            </a:r>
            <a:r>
              <a:rPr lang="cs-CZ" b="1" dirty="0"/>
              <a:t> PANSS</a:t>
            </a:r>
          </a:p>
          <a:p>
            <a:pPr lvl="2"/>
            <a:r>
              <a:rPr lang="cs-CZ" dirty="0"/>
              <a:t>pokud </a:t>
            </a:r>
            <a:r>
              <a:rPr lang="cs-CZ" b="1" dirty="0" err="1"/>
              <a:t>nenaskórují</a:t>
            </a:r>
            <a:r>
              <a:rPr lang="cs-CZ" dirty="0"/>
              <a:t> na PANSS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CAARMS 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pokud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naskórují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na PANSS </a:t>
            </a:r>
            <a:r>
              <a:rPr lang="cs-CZ" b="1" dirty="0"/>
              <a:t> DUP</a:t>
            </a:r>
          </a:p>
          <a:p>
            <a:r>
              <a:rPr lang="cs-CZ" dirty="0"/>
              <a:t>během:</a:t>
            </a:r>
          </a:p>
          <a:p>
            <a:pPr lvl="1"/>
            <a:r>
              <a:rPr lang="cs-CZ" dirty="0"/>
              <a:t>průběžně každých 6 měsíců: </a:t>
            </a:r>
            <a:r>
              <a:rPr lang="cs-CZ" b="1" dirty="0"/>
              <a:t>GAF, </a:t>
            </a:r>
            <a:r>
              <a:rPr lang="cs-CZ" b="1" dirty="0" err="1"/>
              <a:t>HoNOS</a:t>
            </a:r>
            <a:r>
              <a:rPr lang="cs-CZ" b="1" dirty="0"/>
              <a:t>, </a:t>
            </a:r>
            <a:r>
              <a:rPr lang="cs-CZ" b="1" dirty="0" err="1"/>
              <a:t>AQoL</a:t>
            </a:r>
            <a:r>
              <a:rPr lang="cs-CZ" b="1" dirty="0"/>
              <a:t>, PANSS, SKPS</a:t>
            </a:r>
            <a:endParaRPr lang="en-GB" dirty="0"/>
          </a:p>
          <a:p>
            <a:pPr lvl="1"/>
            <a:r>
              <a:rPr lang="cs-CZ" dirty="0"/>
              <a:t>při podezření na tranzici do psychózy (jen u </a:t>
            </a:r>
            <a:r>
              <a:rPr lang="cs-CZ" i="1" dirty="0"/>
              <a:t>„ARMS“ 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„FEP“</a:t>
            </a:r>
            <a:r>
              <a:rPr lang="cs-CZ" dirty="0"/>
              <a:t>): </a:t>
            </a:r>
            <a:r>
              <a:rPr lang="cs-CZ" b="1" dirty="0"/>
              <a:t>PANSS, GAF, </a:t>
            </a:r>
            <a:r>
              <a:rPr lang="cs-CZ" b="1" dirty="0" err="1"/>
              <a:t>HoNOS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/>
              <a:t>DUP</a:t>
            </a:r>
          </a:p>
          <a:p>
            <a:r>
              <a:rPr lang="cs-CZ" dirty="0"/>
              <a:t>ukončení: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/>
              <a:t>GAF, </a:t>
            </a:r>
            <a:r>
              <a:rPr lang="cs-CZ" b="1" dirty="0" err="1"/>
              <a:t>HoNOS</a:t>
            </a:r>
            <a:r>
              <a:rPr lang="cs-CZ" b="1" dirty="0"/>
              <a:t>, </a:t>
            </a:r>
            <a:r>
              <a:rPr lang="cs-CZ" b="1" dirty="0" err="1"/>
              <a:t>AQoL</a:t>
            </a:r>
            <a:r>
              <a:rPr lang="cs-CZ" b="1" dirty="0"/>
              <a:t>, PANSS, SKPS </a:t>
            </a:r>
            <a:r>
              <a:rPr lang="cs-CZ" dirty="0"/>
              <a:t>(zaměstnanci mají vyplnit za poslední týden)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987490-76A6-4C1C-987F-2D9E1613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0992" y="6311900"/>
            <a:ext cx="4114800" cy="365125"/>
          </a:xfrm>
        </p:spPr>
        <p:txBody>
          <a:bodyPr/>
          <a:lstStyle/>
          <a:p>
            <a:r>
              <a:rPr lang="en-GB" dirty="0" err="1"/>
              <a:t>verze</a:t>
            </a:r>
            <a:r>
              <a:rPr lang="en-GB" dirty="0"/>
              <a:t> k </a:t>
            </a:r>
            <a:r>
              <a:rPr lang="cs-CZ" dirty="0"/>
              <a:t>9. 9</a:t>
            </a:r>
            <a:r>
              <a:rPr lang="en-GB" dirty="0"/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140958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3DF6167-DB8A-44B1-9B21-E53BC12FF4C2}"/>
              </a:ext>
            </a:extLst>
          </p:cNvPr>
          <p:cNvSpPr/>
          <p:nvPr/>
        </p:nvSpPr>
        <p:spPr>
          <a:xfrm>
            <a:off x="2475856" y="825087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Vstupní mapování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E4734D8-3DAE-4364-A941-5BAA294E0994}"/>
              </a:ext>
            </a:extLst>
          </p:cNvPr>
          <p:cNvSpPr/>
          <p:nvPr/>
        </p:nvSpPr>
        <p:spPr>
          <a:xfrm>
            <a:off x="4578011" y="4242696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Při podezření na tranzici do psychózy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2E1834B-5D9D-4BC9-A683-CCCC65D83EC9}"/>
              </a:ext>
            </a:extLst>
          </p:cNvPr>
          <p:cNvSpPr/>
          <p:nvPr/>
        </p:nvSpPr>
        <p:spPr>
          <a:xfrm>
            <a:off x="2475856" y="3638765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Průběžné mapování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444EB0D-7E29-4399-8E74-54EB6AD3E9E2}"/>
              </a:ext>
            </a:extLst>
          </p:cNvPr>
          <p:cNvSpPr/>
          <p:nvPr/>
        </p:nvSpPr>
        <p:spPr>
          <a:xfrm>
            <a:off x="2475856" y="5499202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Ukončení podpory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8999104-BC97-460C-BBCA-64766CB80A42}"/>
              </a:ext>
            </a:extLst>
          </p:cNvPr>
          <p:cNvSpPr txBox="1"/>
          <p:nvPr/>
        </p:nvSpPr>
        <p:spPr>
          <a:xfrm>
            <a:off x="6341146" y="271483"/>
            <a:ext cx="22673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Cílové skupiny</a:t>
            </a:r>
            <a:endParaRPr lang="en-GB" b="1" dirty="0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204D1B3C-ECA0-457E-A306-6C31E27E9E12}"/>
              </a:ext>
            </a:extLst>
          </p:cNvPr>
          <p:cNvSpPr/>
          <p:nvPr/>
        </p:nvSpPr>
        <p:spPr>
          <a:xfrm>
            <a:off x="6513158" y="829863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378682F-2139-460D-9678-178553D8235E}"/>
              </a:ext>
            </a:extLst>
          </p:cNvPr>
          <p:cNvSpPr/>
          <p:nvPr/>
        </p:nvSpPr>
        <p:spPr>
          <a:xfrm>
            <a:off x="6600958" y="891416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ARMS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5BACB37-30F4-43FA-AB9F-F7292E059EB7}"/>
              </a:ext>
            </a:extLst>
          </p:cNvPr>
          <p:cNvSpPr/>
          <p:nvPr/>
        </p:nvSpPr>
        <p:spPr>
          <a:xfrm>
            <a:off x="7435691" y="893706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FEP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D32AEF51-2567-4A48-B5C9-53298AD89820}"/>
              </a:ext>
            </a:extLst>
          </p:cNvPr>
          <p:cNvSpPr/>
          <p:nvPr/>
        </p:nvSpPr>
        <p:spPr>
          <a:xfrm>
            <a:off x="7435691" y="1371284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ostatní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D47C6C7-00F3-4AB5-857C-145000439441}"/>
              </a:ext>
            </a:extLst>
          </p:cNvPr>
          <p:cNvSpPr/>
          <p:nvPr/>
        </p:nvSpPr>
        <p:spPr>
          <a:xfrm>
            <a:off x="6585842" y="1363413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 léčbě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39BEB0B7-472E-4BFF-A342-474CA10F11A8}"/>
              </a:ext>
            </a:extLst>
          </p:cNvPr>
          <p:cNvSpPr/>
          <p:nvPr/>
        </p:nvSpPr>
        <p:spPr>
          <a:xfrm>
            <a:off x="4578011" y="2975242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Pravidelné – každých 6 měsíců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B9D547C3-A012-4835-B734-CE07B7149668}"/>
              </a:ext>
            </a:extLst>
          </p:cNvPr>
          <p:cNvSpPr/>
          <p:nvPr/>
        </p:nvSpPr>
        <p:spPr>
          <a:xfrm>
            <a:off x="6580499" y="4543058"/>
            <a:ext cx="711920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ARMS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4F01279C-6F86-4D8D-8754-897AC2B0E144}"/>
              </a:ext>
            </a:extLst>
          </p:cNvPr>
          <p:cNvSpPr/>
          <p:nvPr/>
        </p:nvSpPr>
        <p:spPr>
          <a:xfrm>
            <a:off x="7573390" y="4543058"/>
            <a:ext cx="711920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FEP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Šipka: dolů 55">
            <a:extLst>
              <a:ext uri="{FF2B5EF4-FFF2-40B4-BE49-F238E27FC236}">
                <a16:creationId xmlns:a16="http://schemas.microsoft.com/office/drawing/2014/main" id="{C01F124A-0982-453F-8441-9A9D89D01A93}"/>
              </a:ext>
            </a:extLst>
          </p:cNvPr>
          <p:cNvSpPr/>
          <p:nvPr/>
        </p:nvSpPr>
        <p:spPr>
          <a:xfrm rot="16200000">
            <a:off x="7351737" y="4663878"/>
            <a:ext cx="162338" cy="21392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5D4BDC8-0E3A-4043-A804-1082861E3FE5}"/>
              </a:ext>
            </a:extLst>
          </p:cNvPr>
          <p:cNvSpPr txBox="1"/>
          <p:nvPr/>
        </p:nvSpPr>
        <p:spPr>
          <a:xfrm>
            <a:off x="9532955" y="273114"/>
            <a:ext cx="12368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Dotazníky</a:t>
            </a:r>
            <a:endParaRPr lang="en-GB" b="1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82E3D6FF-0EE4-47C7-80B8-B9DCB21C4F43}"/>
              </a:ext>
            </a:extLst>
          </p:cNvPr>
          <p:cNvSpPr txBox="1"/>
          <p:nvPr/>
        </p:nvSpPr>
        <p:spPr>
          <a:xfrm>
            <a:off x="2793324" y="268862"/>
            <a:ext cx="32390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Harmonogram mapování</a:t>
            </a:r>
            <a:endParaRPr lang="en-GB" b="1" dirty="0"/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E3C1B29C-BAD9-4640-87D0-94F367E207BB}"/>
              </a:ext>
            </a:extLst>
          </p:cNvPr>
          <p:cNvCxnSpPr>
            <a:cxnSpLocks/>
          </p:cNvCxnSpPr>
          <p:nvPr/>
        </p:nvCxnSpPr>
        <p:spPr>
          <a:xfrm>
            <a:off x="1372444" y="721337"/>
            <a:ext cx="10562921" cy="44586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bdélník: se zakulacenými rohy 63">
            <a:extLst>
              <a:ext uri="{FF2B5EF4-FFF2-40B4-BE49-F238E27FC236}">
                <a16:creationId xmlns:a16="http://schemas.microsoft.com/office/drawing/2014/main" id="{21D64ADA-1EE4-49F8-A213-3DC0F3EAE507}"/>
              </a:ext>
            </a:extLst>
          </p:cNvPr>
          <p:cNvSpPr/>
          <p:nvPr/>
        </p:nvSpPr>
        <p:spPr>
          <a:xfrm>
            <a:off x="8585387" y="139744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AQoL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66" name="Obdélník: se zakulacenými rohy 65">
            <a:extLst>
              <a:ext uri="{FF2B5EF4-FFF2-40B4-BE49-F238E27FC236}">
                <a16:creationId xmlns:a16="http://schemas.microsoft.com/office/drawing/2014/main" id="{0CC7B181-2D70-43FC-BA2D-7B6493371907}"/>
              </a:ext>
            </a:extLst>
          </p:cNvPr>
          <p:cNvSpPr/>
          <p:nvPr/>
        </p:nvSpPr>
        <p:spPr>
          <a:xfrm>
            <a:off x="8590472" y="897794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68" name="Obdélník: se zakulacenými rohy 67">
            <a:extLst>
              <a:ext uri="{FF2B5EF4-FFF2-40B4-BE49-F238E27FC236}">
                <a16:creationId xmlns:a16="http://schemas.microsoft.com/office/drawing/2014/main" id="{E57D6A06-CEB0-4F91-BB9B-077B5F7F2C59}"/>
              </a:ext>
            </a:extLst>
          </p:cNvPr>
          <p:cNvSpPr/>
          <p:nvPr/>
        </p:nvSpPr>
        <p:spPr>
          <a:xfrm>
            <a:off x="9598729" y="90018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70" name="Obdélník: se zakulacenými rohy 69">
            <a:extLst>
              <a:ext uri="{FF2B5EF4-FFF2-40B4-BE49-F238E27FC236}">
                <a16:creationId xmlns:a16="http://schemas.microsoft.com/office/drawing/2014/main" id="{20D62C9E-F49C-4839-862A-0BB640507E53}"/>
              </a:ext>
            </a:extLst>
          </p:cNvPr>
          <p:cNvSpPr/>
          <p:nvPr/>
        </p:nvSpPr>
        <p:spPr>
          <a:xfrm>
            <a:off x="11015098" y="1871095"/>
            <a:ext cx="1008933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CAARMS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72" name="Obdélník: se zakulacenými rohy 71">
            <a:extLst>
              <a:ext uri="{FF2B5EF4-FFF2-40B4-BE49-F238E27FC236}">
                <a16:creationId xmlns:a16="http://schemas.microsoft.com/office/drawing/2014/main" id="{DC57DAF7-202E-490C-924C-6B6F441CDE94}"/>
              </a:ext>
            </a:extLst>
          </p:cNvPr>
          <p:cNvSpPr/>
          <p:nvPr/>
        </p:nvSpPr>
        <p:spPr>
          <a:xfrm>
            <a:off x="9602892" y="138568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SKPS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74" name="Obdélník: se zakulacenými rohy 73">
            <a:extLst>
              <a:ext uri="{FF2B5EF4-FFF2-40B4-BE49-F238E27FC236}">
                <a16:creationId xmlns:a16="http://schemas.microsoft.com/office/drawing/2014/main" id="{7D6A6C00-E02B-4C14-B00F-D76AA8215033}"/>
              </a:ext>
            </a:extLst>
          </p:cNvPr>
          <p:cNvSpPr/>
          <p:nvPr/>
        </p:nvSpPr>
        <p:spPr>
          <a:xfrm>
            <a:off x="8585387" y="2149014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76" name="Obdélník: se zakulacenými rohy 75">
            <a:extLst>
              <a:ext uri="{FF2B5EF4-FFF2-40B4-BE49-F238E27FC236}">
                <a16:creationId xmlns:a16="http://schemas.microsoft.com/office/drawing/2014/main" id="{CE2AF8CB-86A0-4943-B1D7-67F47F4288CD}"/>
              </a:ext>
            </a:extLst>
          </p:cNvPr>
          <p:cNvSpPr/>
          <p:nvPr/>
        </p:nvSpPr>
        <p:spPr>
          <a:xfrm>
            <a:off x="11014920" y="2397624"/>
            <a:ext cx="1008933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DUP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85" name="Šipka: dolů 84">
            <a:extLst>
              <a:ext uri="{FF2B5EF4-FFF2-40B4-BE49-F238E27FC236}">
                <a16:creationId xmlns:a16="http://schemas.microsoft.com/office/drawing/2014/main" id="{0380DE85-2C20-462E-A32A-4EA2B5F46E60}"/>
              </a:ext>
            </a:extLst>
          </p:cNvPr>
          <p:cNvSpPr/>
          <p:nvPr/>
        </p:nvSpPr>
        <p:spPr>
          <a:xfrm rot="15665111">
            <a:off x="10165737" y="1458043"/>
            <a:ext cx="307063" cy="137198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800" b="1" dirty="0" err="1">
                <a:solidFill>
                  <a:schemeClr val="bg1"/>
                </a:solidFill>
              </a:rPr>
              <a:t>nenaskórují</a:t>
            </a:r>
            <a:r>
              <a:rPr lang="cs-CZ" sz="800" b="1" dirty="0">
                <a:solidFill>
                  <a:schemeClr val="bg1"/>
                </a:solidFill>
              </a:rPr>
              <a:t> na PANSS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2" name="Šipka: dolů 91">
            <a:extLst>
              <a:ext uri="{FF2B5EF4-FFF2-40B4-BE49-F238E27FC236}">
                <a16:creationId xmlns:a16="http://schemas.microsoft.com/office/drawing/2014/main" id="{3D85247B-FF34-45BC-8634-DDEF06C4A568}"/>
              </a:ext>
            </a:extLst>
          </p:cNvPr>
          <p:cNvSpPr/>
          <p:nvPr/>
        </p:nvSpPr>
        <p:spPr>
          <a:xfrm rot="16607993">
            <a:off x="10168268" y="1866489"/>
            <a:ext cx="307063" cy="135944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800" b="1" dirty="0" err="1">
                <a:solidFill>
                  <a:schemeClr val="bg1"/>
                </a:solidFill>
              </a:rPr>
              <a:t>naskórují</a:t>
            </a:r>
            <a:r>
              <a:rPr lang="cs-CZ" sz="800" b="1" dirty="0">
                <a:solidFill>
                  <a:schemeClr val="bg1"/>
                </a:solidFill>
              </a:rPr>
              <a:t> na PANSS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6" name="Obdélník: se zakulacenými rohy 95">
            <a:extLst>
              <a:ext uri="{FF2B5EF4-FFF2-40B4-BE49-F238E27FC236}">
                <a16:creationId xmlns:a16="http://schemas.microsoft.com/office/drawing/2014/main" id="{7D4B7132-E39A-471C-A34C-5E198FF29E8E}"/>
              </a:ext>
            </a:extLst>
          </p:cNvPr>
          <p:cNvSpPr/>
          <p:nvPr/>
        </p:nvSpPr>
        <p:spPr>
          <a:xfrm>
            <a:off x="8532759" y="4806424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98" name="Obdélník: se zakulacenými rohy 97">
            <a:extLst>
              <a:ext uri="{FF2B5EF4-FFF2-40B4-BE49-F238E27FC236}">
                <a16:creationId xmlns:a16="http://schemas.microsoft.com/office/drawing/2014/main" id="{A3E2441D-68B8-47D8-9C0F-2FC6BBD1FDD7}"/>
              </a:ext>
            </a:extLst>
          </p:cNvPr>
          <p:cNvSpPr/>
          <p:nvPr/>
        </p:nvSpPr>
        <p:spPr>
          <a:xfrm>
            <a:off x="8532759" y="4303863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0" name="Obdélník: se zakulacenými rohy 99">
            <a:extLst>
              <a:ext uri="{FF2B5EF4-FFF2-40B4-BE49-F238E27FC236}">
                <a16:creationId xmlns:a16="http://schemas.microsoft.com/office/drawing/2014/main" id="{C9F55C05-C1D8-44FF-A30F-D1A95E97A807}"/>
              </a:ext>
            </a:extLst>
          </p:cNvPr>
          <p:cNvSpPr/>
          <p:nvPr/>
        </p:nvSpPr>
        <p:spPr>
          <a:xfrm>
            <a:off x="9546101" y="4309165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9F1CD805-E3DE-4832-B8A4-DFA82BE26B76}"/>
              </a:ext>
            </a:extLst>
          </p:cNvPr>
          <p:cNvSpPr/>
          <p:nvPr/>
        </p:nvSpPr>
        <p:spPr>
          <a:xfrm>
            <a:off x="9550264" y="4794665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DUP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6" name="Obdélník: se zakulacenými rohy 105">
            <a:extLst>
              <a:ext uri="{FF2B5EF4-FFF2-40B4-BE49-F238E27FC236}">
                <a16:creationId xmlns:a16="http://schemas.microsoft.com/office/drawing/2014/main" id="{F9529F41-2C4D-4AEA-9C7E-9D0244CC6C46}"/>
              </a:ext>
            </a:extLst>
          </p:cNvPr>
          <p:cNvSpPr/>
          <p:nvPr/>
        </p:nvSpPr>
        <p:spPr>
          <a:xfrm>
            <a:off x="8585386" y="3540946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AQoL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8" name="Obdélník: se zakulacenými rohy 107">
            <a:extLst>
              <a:ext uri="{FF2B5EF4-FFF2-40B4-BE49-F238E27FC236}">
                <a16:creationId xmlns:a16="http://schemas.microsoft.com/office/drawing/2014/main" id="{7E630FA3-2475-48EB-9EF6-F46E8BD2FD08}"/>
              </a:ext>
            </a:extLst>
          </p:cNvPr>
          <p:cNvSpPr/>
          <p:nvPr/>
        </p:nvSpPr>
        <p:spPr>
          <a:xfrm>
            <a:off x="8585386" y="3038385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484BD47A-86C2-4E9C-8607-7A8C4B3EED6D}"/>
              </a:ext>
            </a:extLst>
          </p:cNvPr>
          <p:cNvSpPr/>
          <p:nvPr/>
        </p:nvSpPr>
        <p:spPr>
          <a:xfrm>
            <a:off x="9598728" y="304368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12" name="Obdélník: se zakulacenými rohy 111">
            <a:extLst>
              <a:ext uri="{FF2B5EF4-FFF2-40B4-BE49-F238E27FC236}">
                <a16:creationId xmlns:a16="http://schemas.microsoft.com/office/drawing/2014/main" id="{210DF1EA-A059-4B60-A782-1D737F5A65D8}"/>
              </a:ext>
            </a:extLst>
          </p:cNvPr>
          <p:cNvSpPr/>
          <p:nvPr/>
        </p:nvSpPr>
        <p:spPr>
          <a:xfrm>
            <a:off x="9602891" y="352918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SKPS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22" name="Obdélník: se zakulacenými rohy 121">
            <a:extLst>
              <a:ext uri="{FF2B5EF4-FFF2-40B4-BE49-F238E27FC236}">
                <a16:creationId xmlns:a16="http://schemas.microsoft.com/office/drawing/2014/main" id="{C310E7B4-8B2F-403D-A77F-4E187B31094B}"/>
              </a:ext>
            </a:extLst>
          </p:cNvPr>
          <p:cNvSpPr/>
          <p:nvPr/>
        </p:nvSpPr>
        <p:spPr>
          <a:xfrm>
            <a:off x="10607263" y="3252929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cxnSp>
        <p:nvCxnSpPr>
          <p:cNvPr id="129" name="Přímá spojnice se šipkou 128">
            <a:extLst>
              <a:ext uri="{FF2B5EF4-FFF2-40B4-BE49-F238E27FC236}">
                <a16:creationId xmlns:a16="http://schemas.microsoft.com/office/drawing/2014/main" id="{6BA4AFEB-3D2F-4638-B0E9-72DEAC712F7B}"/>
              </a:ext>
            </a:extLst>
          </p:cNvPr>
          <p:cNvCxnSpPr>
            <a:cxnSpLocks/>
            <a:stCxn id="4" idx="3"/>
            <a:endCxn id="22" idx="1"/>
          </p:cNvCxnSpPr>
          <p:nvPr/>
        </p:nvCxnSpPr>
        <p:spPr>
          <a:xfrm>
            <a:off x="4238991" y="1339993"/>
            <a:ext cx="2274167" cy="47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se šipkou 131">
            <a:extLst>
              <a:ext uri="{FF2B5EF4-FFF2-40B4-BE49-F238E27FC236}">
                <a16:creationId xmlns:a16="http://schemas.microsoft.com/office/drawing/2014/main" id="{C0F89A3B-D68E-434E-969C-7705A9BD5D2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276293" y="1344769"/>
            <a:ext cx="303988" cy="87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se šipkou 132">
            <a:extLst>
              <a:ext uri="{FF2B5EF4-FFF2-40B4-BE49-F238E27FC236}">
                <a16:creationId xmlns:a16="http://schemas.microsoft.com/office/drawing/2014/main" id="{17EB68AB-AB1F-4E6A-ADAA-F0628078E6C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276293" y="1344769"/>
            <a:ext cx="256466" cy="10187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nice se šipkou 133">
            <a:extLst>
              <a:ext uri="{FF2B5EF4-FFF2-40B4-BE49-F238E27FC236}">
                <a16:creationId xmlns:a16="http://schemas.microsoft.com/office/drawing/2014/main" id="{B8091BB7-56E1-45DE-B754-E6404DA62D61}"/>
              </a:ext>
            </a:extLst>
          </p:cNvPr>
          <p:cNvCxnSpPr>
            <a:cxnSpLocks/>
            <a:stCxn id="6" idx="3"/>
            <a:endCxn id="48" idx="1"/>
          </p:cNvCxnSpPr>
          <p:nvPr/>
        </p:nvCxnSpPr>
        <p:spPr>
          <a:xfrm>
            <a:off x="6341146" y="4757602"/>
            <a:ext cx="23935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nice se šipkou 135">
            <a:extLst>
              <a:ext uri="{FF2B5EF4-FFF2-40B4-BE49-F238E27FC236}">
                <a16:creationId xmlns:a16="http://schemas.microsoft.com/office/drawing/2014/main" id="{8E05ED83-7D65-42D8-A524-A8D0260776ED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 flipV="1">
            <a:off x="4238991" y="3490148"/>
            <a:ext cx="339020" cy="663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>
            <a:extLst>
              <a:ext uri="{FF2B5EF4-FFF2-40B4-BE49-F238E27FC236}">
                <a16:creationId xmlns:a16="http://schemas.microsoft.com/office/drawing/2014/main" id="{7C21CFE5-BAAA-475C-8EB2-9197131660FC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341146" y="3490148"/>
            <a:ext cx="2239135" cy="1969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>
            <a:extLst>
              <a:ext uri="{FF2B5EF4-FFF2-40B4-BE49-F238E27FC236}">
                <a16:creationId xmlns:a16="http://schemas.microsoft.com/office/drawing/2014/main" id="{A51EC1DD-002F-45C8-826E-E30AC27126DE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8285310" y="4757602"/>
            <a:ext cx="19952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nice se šipkou 148">
            <a:extLst>
              <a:ext uri="{FF2B5EF4-FFF2-40B4-BE49-F238E27FC236}">
                <a16:creationId xmlns:a16="http://schemas.microsoft.com/office/drawing/2014/main" id="{FEC01DBF-CC52-40B4-9916-35058221BC7F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4238991" y="4153671"/>
            <a:ext cx="339020" cy="60393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bdélník: se zakulacenými rohy 170">
            <a:extLst>
              <a:ext uri="{FF2B5EF4-FFF2-40B4-BE49-F238E27FC236}">
                <a16:creationId xmlns:a16="http://schemas.microsoft.com/office/drawing/2014/main" id="{D3957F67-3AB5-40A8-A30E-5F8A527EBDB6}"/>
              </a:ext>
            </a:extLst>
          </p:cNvPr>
          <p:cNvSpPr/>
          <p:nvPr/>
        </p:nvSpPr>
        <p:spPr>
          <a:xfrm>
            <a:off x="8544190" y="608211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AQoL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3" name="Obdélník: se zakulacenými rohy 172">
            <a:extLst>
              <a:ext uri="{FF2B5EF4-FFF2-40B4-BE49-F238E27FC236}">
                <a16:creationId xmlns:a16="http://schemas.microsoft.com/office/drawing/2014/main" id="{4EB368E6-8B1B-4C05-B603-BE5B5B3A2E15}"/>
              </a:ext>
            </a:extLst>
          </p:cNvPr>
          <p:cNvSpPr/>
          <p:nvPr/>
        </p:nvSpPr>
        <p:spPr>
          <a:xfrm>
            <a:off x="8544190" y="5579556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5" name="Obdélník: se zakulacenými rohy 174">
            <a:extLst>
              <a:ext uri="{FF2B5EF4-FFF2-40B4-BE49-F238E27FC236}">
                <a16:creationId xmlns:a16="http://schemas.microsoft.com/office/drawing/2014/main" id="{6005B34E-3171-469C-A695-8470E5A9096E}"/>
              </a:ext>
            </a:extLst>
          </p:cNvPr>
          <p:cNvSpPr/>
          <p:nvPr/>
        </p:nvSpPr>
        <p:spPr>
          <a:xfrm>
            <a:off x="9557532" y="558485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7" name="Obdélník: se zakulacenými rohy 176">
            <a:extLst>
              <a:ext uri="{FF2B5EF4-FFF2-40B4-BE49-F238E27FC236}">
                <a16:creationId xmlns:a16="http://schemas.microsoft.com/office/drawing/2014/main" id="{05D4F2C9-3B15-4701-B389-9E9E89C6EC16}"/>
              </a:ext>
            </a:extLst>
          </p:cNvPr>
          <p:cNvSpPr/>
          <p:nvPr/>
        </p:nvSpPr>
        <p:spPr>
          <a:xfrm>
            <a:off x="9561695" y="607035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SKPS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9" name="Obdélník: se zakulacenými rohy 178">
            <a:extLst>
              <a:ext uri="{FF2B5EF4-FFF2-40B4-BE49-F238E27FC236}">
                <a16:creationId xmlns:a16="http://schemas.microsoft.com/office/drawing/2014/main" id="{9E383ED0-27CC-4499-BBA9-5FDEAA8D7F15}"/>
              </a:ext>
            </a:extLst>
          </p:cNvPr>
          <p:cNvSpPr/>
          <p:nvPr/>
        </p:nvSpPr>
        <p:spPr>
          <a:xfrm>
            <a:off x="10566067" y="5794100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C259B6DF-081B-4126-AA51-53777666856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38991" y="6014108"/>
            <a:ext cx="4245846" cy="2818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7ADAB0-B1DA-45C8-9205-7296EC49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29563" y="6533498"/>
            <a:ext cx="4114800" cy="365125"/>
          </a:xfrm>
        </p:spPr>
        <p:txBody>
          <a:bodyPr/>
          <a:lstStyle/>
          <a:p>
            <a:r>
              <a:rPr lang="en-GB" sz="1400" dirty="0" err="1"/>
              <a:t>verze</a:t>
            </a:r>
            <a:r>
              <a:rPr lang="en-GB" sz="1400" dirty="0"/>
              <a:t> k </a:t>
            </a:r>
            <a:r>
              <a:rPr lang="cs-CZ" sz="1400" dirty="0"/>
              <a:t>9. 9</a:t>
            </a:r>
            <a:r>
              <a:rPr lang="en-GB" sz="1400" dirty="0"/>
              <a:t>. 2020</a:t>
            </a:r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34E1418D-6108-4AB7-859B-F307DF76BDF8}"/>
              </a:ext>
            </a:extLst>
          </p:cNvPr>
          <p:cNvCxnSpPr>
            <a:cxnSpLocks/>
          </p:cNvCxnSpPr>
          <p:nvPr/>
        </p:nvCxnSpPr>
        <p:spPr>
          <a:xfrm>
            <a:off x="1281842" y="5338733"/>
            <a:ext cx="10628235" cy="68834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4D09CFE9-AE7A-4AE0-A2CD-B2BD1A247429}"/>
              </a:ext>
            </a:extLst>
          </p:cNvPr>
          <p:cNvCxnSpPr>
            <a:cxnSpLocks/>
          </p:cNvCxnSpPr>
          <p:nvPr/>
        </p:nvCxnSpPr>
        <p:spPr>
          <a:xfrm>
            <a:off x="1402100" y="2875419"/>
            <a:ext cx="10562921" cy="27883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Šipka: dolů 24">
            <a:extLst>
              <a:ext uri="{FF2B5EF4-FFF2-40B4-BE49-F238E27FC236}">
                <a16:creationId xmlns:a16="http://schemas.microsoft.com/office/drawing/2014/main" id="{027133CB-89AA-4A7F-BD06-A25793E335BB}"/>
              </a:ext>
            </a:extLst>
          </p:cNvPr>
          <p:cNvSpPr/>
          <p:nvPr/>
        </p:nvSpPr>
        <p:spPr>
          <a:xfrm>
            <a:off x="3016519" y="1914063"/>
            <a:ext cx="550414" cy="16877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Šipka doprava 41">
            <a:extLst>
              <a:ext uri="{FF2B5EF4-FFF2-40B4-BE49-F238E27FC236}">
                <a16:creationId xmlns:a16="http://schemas.microsoft.com/office/drawing/2014/main" id="{850A5CDB-8E6F-4C14-AC9D-1E9BD67952CA}"/>
              </a:ext>
            </a:extLst>
          </p:cNvPr>
          <p:cNvSpPr/>
          <p:nvPr/>
        </p:nvSpPr>
        <p:spPr>
          <a:xfrm>
            <a:off x="1092599" y="832148"/>
            <a:ext cx="1353724" cy="103894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FFFFFF"/>
                </a:solidFill>
              </a:rPr>
              <a:t>Do 6 týdnů od vstupu do programu</a:t>
            </a:r>
          </a:p>
        </p:txBody>
      </p:sp>
      <p:sp>
        <p:nvSpPr>
          <p:cNvPr id="27" name="Šipka: dolů 26">
            <a:extLst>
              <a:ext uri="{FF2B5EF4-FFF2-40B4-BE49-F238E27FC236}">
                <a16:creationId xmlns:a16="http://schemas.microsoft.com/office/drawing/2014/main" id="{BE85A552-9751-4306-B771-E274F8C93B20}"/>
              </a:ext>
            </a:extLst>
          </p:cNvPr>
          <p:cNvSpPr/>
          <p:nvPr/>
        </p:nvSpPr>
        <p:spPr>
          <a:xfrm>
            <a:off x="3016518" y="4720724"/>
            <a:ext cx="550415" cy="7508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Šipka doprava 41">
            <a:extLst>
              <a:ext uri="{FF2B5EF4-FFF2-40B4-BE49-F238E27FC236}">
                <a16:creationId xmlns:a16="http://schemas.microsoft.com/office/drawing/2014/main" id="{64871631-C45B-47CD-90C1-060D180E6858}"/>
              </a:ext>
            </a:extLst>
          </p:cNvPr>
          <p:cNvSpPr/>
          <p:nvPr/>
        </p:nvSpPr>
        <p:spPr>
          <a:xfrm>
            <a:off x="1096941" y="5500600"/>
            <a:ext cx="1353724" cy="10284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FFFFFF"/>
                </a:solidFill>
              </a:rPr>
              <a:t>Ukončení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24938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4" y="1417320"/>
            <a:ext cx="11231498" cy="43281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04962" y="5925740"/>
            <a:ext cx="511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FE0061"/>
                </a:solidFill>
              </a:rPr>
              <a:t>Národní ústav duševního zdraví</a:t>
            </a:r>
            <a:br>
              <a:rPr lang="en-US" b="1" dirty="0">
                <a:solidFill>
                  <a:srgbClr val="FE0061"/>
                </a:solidFill>
              </a:rPr>
            </a:br>
            <a:r>
              <a:rPr lang="en-US" b="1" dirty="0" err="1">
                <a:solidFill>
                  <a:srgbClr val="FE0061"/>
                </a:solidFill>
              </a:rPr>
              <a:t>Topolová</a:t>
            </a:r>
            <a:r>
              <a:rPr lang="en-US" b="1" dirty="0">
                <a:solidFill>
                  <a:srgbClr val="FE0061"/>
                </a:solidFill>
              </a:rPr>
              <a:t> 748</a:t>
            </a:r>
            <a:r>
              <a:rPr lang="cs-CZ" b="1" dirty="0">
                <a:solidFill>
                  <a:srgbClr val="FE0061"/>
                </a:solidFill>
              </a:rPr>
              <a:t>, </a:t>
            </a:r>
            <a:r>
              <a:rPr lang="en-US" b="1" dirty="0" err="1">
                <a:solidFill>
                  <a:srgbClr val="FE0061"/>
                </a:solidFill>
              </a:rPr>
              <a:t>Klecany</a:t>
            </a:r>
            <a:r>
              <a:rPr lang="cs-CZ" b="1" dirty="0">
                <a:solidFill>
                  <a:srgbClr val="FE0061"/>
                </a:solidFill>
              </a:rPr>
              <a:t>, Česká republika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69420" y="5925740"/>
            <a:ext cx="511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E0061"/>
                </a:solidFill>
              </a:rPr>
              <a:t>www.vizdom.cz</a:t>
            </a:r>
          </a:p>
          <a:p>
            <a:r>
              <a:rPr lang="cs-CZ" b="1" dirty="0">
                <a:solidFill>
                  <a:srgbClr val="FE0061"/>
                </a:solidFill>
              </a:rPr>
              <a:t>www.nudz.cz</a:t>
            </a:r>
          </a:p>
          <a:p>
            <a:endParaRPr lang="cs-CZ" dirty="0"/>
          </a:p>
        </p:txBody>
      </p:sp>
      <p:pic>
        <p:nvPicPr>
          <p:cNvPr id="1026" name="Picture 2" descr="Národní ústav duševního zdraví">
            <a:extLst>
              <a:ext uri="{FF2B5EF4-FFF2-40B4-BE49-F238E27FC236}">
                <a16:creationId xmlns:a16="http://schemas.microsoft.com/office/drawing/2014/main" id="{A9B84AE6-05CC-4640-8905-0FAB3EE9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94" y="50840"/>
            <a:ext cx="2333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5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6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-162961"/>
            <a:ext cx="11282127" cy="7521418"/>
          </a:xfrm>
          <a:prstGeom prst="rect">
            <a:avLst/>
          </a:prstGeom>
        </p:spPr>
      </p:pic>
      <p:sp>
        <p:nvSpPr>
          <p:cNvPr id="7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7457494" y="1412904"/>
            <a:ext cx="3922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accent2"/>
                </a:solidFill>
              </a:rPr>
              <a:t>CÍLOVÁ SKUPINA PROJEKTU</a:t>
            </a:r>
            <a:endParaRPr lang="de-DE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1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909152" y="1705456"/>
            <a:ext cx="4642802" cy="733584"/>
            <a:chOff x="1749571" y="383942"/>
            <a:chExt cx="1705240" cy="2137525"/>
          </a:xfrm>
          <a:solidFill>
            <a:schemeClr val="accent2">
              <a:lumMod val="75000"/>
            </a:schemeClr>
          </a:solidFill>
        </p:grpSpPr>
        <p:sp>
          <p:nvSpPr>
            <p:cNvPr id="8" name="Zaoblený obdélník 7"/>
            <p:cNvSpPr/>
            <p:nvPr/>
          </p:nvSpPr>
          <p:spPr>
            <a:xfrm>
              <a:off x="1749571" y="383942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ený obdélník 4"/>
            <p:cNvSpPr txBox="1"/>
            <p:nvPr/>
          </p:nvSpPr>
          <p:spPr>
            <a:xfrm>
              <a:off x="1854103" y="573232"/>
              <a:ext cx="1496175" cy="17532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/>
                <a:t>Vymezený region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374670" y="4200416"/>
            <a:ext cx="7289497" cy="1080000"/>
            <a:chOff x="1877530" y="2933176"/>
            <a:chExt cx="1705240" cy="2137525"/>
          </a:xfrm>
          <a:solidFill>
            <a:srgbClr val="6E32BD"/>
          </a:solidFill>
        </p:grpSpPr>
        <p:sp>
          <p:nvSpPr>
            <p:cNvPr id="11" name="Zaoblený obdélník 10"/>
            <p:cNvSpPr/>
            <p:nvPr/>
          </p:nvSpPr>
          <p:spPr>
            <a:xfrm>
              <a:off x="1877530" y="2933176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ený obdélník 4"/>
            <p:cNvSpPr txBox="1"/>
            <p:nvPr/>
          </p:nvSpPr>
          <p:spPr>
            <a:xfrm>
              <a:off x="1906606" y="3385114"/>
              <a:ext cx="1575334" cy="12336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/>
                <a:t>Osoby v první episodě psychózy </a:t>
              </a:r>
              <a:r>
                <a:rPr lang="cs-CZ" sz="2200" dirty="0"/>
                <a:t>(F2) </a:t>
              </a:r>
              <a:endParaRPr lang="cs-CZ" sz="2200" kern="12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394402" y="2889000"/>
            <a:ext cx="7269764" cy="1080000"/>
            <a:chOff x="3584905" y="1603143"/>
            <a:chExt cx="1705240" cy="21375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3609432" y="1686386"/>
              <a:ext cx="1566897" cy="1971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Osoby v riziku rozvoje psychózy (ARMS)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374669" y="1705456"/>
            <a:ext cx="4291833" cy="733584"/>
            <a:chOff x="5375407" y="1603143"/>
            <a:chExt cx="1705240" cy="2137525"/>
          </a:xfrm>
          <a:solidFill>
            <a:schemeClr val="accent2">
              <a:lumMod val="75000"/>
            </a:schemeClr>
          </a:solidFill>
        </p:grpSpPr>
        <p:sp>
          <p:nvSpPr>
            <p:cNvPr id="17" name="Zaoblený obdélník 16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aoblený obdélník 4"/>
            <p:cNvSpPr txBox="1"/>
            <p:nvPr/>
          </p:nvSpPr>
          <p:spPr>
            <a:xfrm>
              <a:off x="5440245" y="1686385"/>
              <a:ext cx="1057835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/>
                <a:t>Věk: 16–60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374669" y="5524220"/>
            <a:ext cx="7289497" cy="1063395"/>
            <a:chOff x="1877530" y="2933176"/>
            <a:chExt cx="1705240" cy="2137525"/>
          </a:xfrm>
          <a:solidFill>
            <a:schemeClr val="accent4">
              <a:lumMod val="75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1877530" y="2933176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1915705" y="3044141"/>
              <a:ext cx="1630719" cy="19155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Lidé, kteří se léčí s psychózou (F2) méně než 3 roky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dirty="0"/>
                <a:t>* Léčba = medikace antipsychotiky nebo hospitalizace</a:t>
              </a:r>
              <a:endParaRPr lang="cs-CZ" sz="1200" kern="1200" dirty="0"/>
            </a:p>
          </p:txBody>
        </p:sp>
      </p:grpSp>
      <p:sp>
        <p:nvSpPr>
          <p:cNvPr id="22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8475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Cílová skupina</a:t>
            </a:r>
          </a:p>
          <a:p>
            <a:r>
              <a:rPr lang="cs-CZ" sz="2400" b="1" dirty="0"/>
              <a:t>Kritéria pro zařazení do služby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8816567" y="2889000"/>
            <a:ext cx="1735388" cy="1080000"/>
            <a:chOff x="3584905" y="1603143"/>
            <a:chExt cx="1705240" cy="21375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Zaoblený obdélník 23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 txBox="1"/>
            <p:nvPr/>
          </p:nvSpPr>
          <p:spPr>
            <a:xfrm>
              <a:off x="3637575" y="1686386"/>
              <a:ext cx="1538754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/>
                <a:t>CAARMS</a:t>
              </a:r>
              <a:endParaRPr lang="cs-CZ" sz="2200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8816566" y="4178514"/>
            <a:ext cx="1735388" cy="1080000"/>
            <a:chOff x="3584905" y="1603143"/>
            <a:chExt cx="1705240" cy="2137525"/>
          </a:xfrm>
          <a:solidFill>
            <a:srgbClr val="6E32BD"/>
          </a:solidFill>
        </p:grpSpPr>
        <p:sp>
          <p:nvSpPr>
            <p:cNvPr id="27" name="Zaoblený obdélník 26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aoblený obdélník 4"/>
            <p:cNvSpPr txBox="1"/>
            <p:nvPr/>
          </p:nvSpPr>
          <p:spPr>
            <a:xfrm>
              <a:off x="3637575" y="1686386"/>
              <a:ext cx="1538754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/>
                <a:t>PANSS</a:t>
              </a:r>
              <a:endParaRPr lang="cs-CZ" sz="2200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8816567" y="5515917"/>
            <a:ext cx="1735388" cy="1080000"/>
            <a:chOff x="3584905" y="1603143"/>
            <a:chExt cx="1705240" cy="2137525"/>
          </a:xfrm>
          <a:solidFill>
            <a:schemeClr val="accent4">
              <a:lumMod val="75000"/>
            </a:schemeClr>
          </a:solidFill>
        </p:grpSpPr>
        <p:sp>
          <p:nvSpPr>
            <p:cNvPr id="30" name="Zaoblený obdélník 29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aoblený obdélník 4"/>
            <p:cNvSpPr txBox="1"/>
            <p:nvPr/>
          </p:nvSpPr>
          <p:spPr>
            <a:xfrm>
              <a:off x="3637575" y="1686386"/>
              <a:ext cx="1538754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Zdravotní záznamy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41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8475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Cílová skupina</a:t>
            </a:r>
          </a:p>
          <a:p>
            <a:r>
              <a:rPr lang="cs-CZ" sz="2400" b="1" dirty="0"/>
              <a:t>Mezní hodnoty pro zařazení do cílové </a:t>
            </a:r>
            <a:r>
              <a:rPr lang="cs-CZ" sz="2400" b="1" dirty="0" err="1"/>
              <a:t>subskupiny</a:t>
            </a:r>
            <a:endParaRPr lang="cs-CZ" sz="2400" b="1" dirty="0"/>
          </a:p>
          <a:p>
            <a:endParaRPr lang="cs-CZ" sz="3600" b="1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1394402" y="5222428"/>
            <a:ext cx="10058232" cy="1462019"/>
            <a:chOff x="5375407" y="1931520"/>
            <a:chExt cx="1705240" cy="2736856"/>
          </a:xfrm>
          <a:solidFill>
            <a:schemeClr val="accent2">
              <a:lumMod val="75000"/>
            </a:schemeClr>
          </a:solidFill>
        </p:grpSpPr>
        <p:sp>
          <p:nvSpPr>
            <p:cNvPr id="24" name="Zaoblený obdélník 23"/>
            <p:cNvSpPr/>
            <p:nvPr/>
          </p:nvSpPr>
          <p:spPr>
            <a:xfrm>
              <a:off x="5375407" y="1931520"/>
              <a:ext cx="1705240" cy="27368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 txBox="1"/>
            <p:nvPr/>
          </p:nvSpPr>
          <p:spPr>
            <a:xfrm>
              <a:off x="5458650" y="2295620"/>
              <a:ext cx="1538754" cy="21701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/>
                <a:t>PANSS </a:t>
              </a:r>
              <a:r>
                <a:rPr lang="cs-CZ" sz="2000" b="1" i="1" dirty="0"/>
                <a:t>(Positive and Negative </a:t>
              </a:r>
              <a:r>
                <a:rPr lang="cs-CZ" sz="2000" b="1" i="1" dirty="0" err="1"/>
                <a:t>Symptoms</a:t>
              </a:r>
              <a:r>
                <a:rPr lang="cs-CZ" sz="2000" b="1" i="1" dirty="0"/>
                <a:t> </a:t>
              </a:r>
              <a:r>
                <a:rPr lang="cs-CZ" sz="2000" b="1" i="1" dirty="0" err="1"/>
                <a:t>Scale</a:t>
              </a:r>
              <a:r>
                <a:rPr lang="cs-CZ" sz="2000" b="1" i="1" dirty="0"/>
                <a:t>)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Cílová skupina EI (FEP) alespoň na jedné z položek zjišťujících pozitivní symptomy skóruje 4 a více</a:t>
              </a: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1394402" y="1603763"/>
            <a:ext cx="10058232" cy="3483025"/>
            <a:chOff x="5375407" y="1603143"/>
            <a:chExt cx="1705240" cy="2137525"/>
          </a:xfrm>
          <a:solidFill>
            <a:schemeClr val="accent2">
              <a:lumMod val="75000"/>
            </a:schemeClr>
          </a:solidFill>
        </p:grpSpPr>
        <p:sp>
          <p:nvSpPr>
            <p:cNvPr id="27" name="Zaoblený obdélník 26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8" name="Zaoblený obdélník 4"/>
            <p:cNvSpPr txBox="1"/>
            <p:nvPr/>
          </p:nvSpPr>
          <p:spPr>
            <a:xfrm>
              <a:off x="5458650" y="1686385"/>
              <a:ext cx="1538754" cy="19710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/>
                <a:t>CAARMS </a:t>
              </a:r>
              <a:r>
                <a:rPr lang="cs-CZ" sz="2000" b="1" i="1" dirty="0"/>
                <a:t>(</a:t>
              </a:r>
              <a:r>
                <a:rPr lang="en-US" sz="2000" b="1" i="1" dirty="0"/>
                <a:t>Comprehensive Assessment of At Risk Mental States</a:t>
              </a:r>
              <a:r>
                <a:rPr lang="cs-CZ" sz="2000" b="1" i="1" dirty="0"/>
                <a:t>)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/>
                <a:t>Cílová skupina EI naplňuje kritéria jedné z těchto skupin: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Skupina 1: 	ARMS </a:t>
              </a:r>
              <a:r>
                <a:rPr lang="cs-CZ" sz="2000" dirty="0" err="1"/>
                <a:t>vulnerabilní</a:t>
              </a:r>
              <a:r>
                <a:rPr lang="cs-CZ" sz="2000" dirty="0"/>
                <a:t> skupina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Skupina 2a: 	ARMS podprahová intenzita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Skupina 2b: 	ARMS podprahová frekvence</a:t>
              </a:r>
            </a:p>
            <a:p>
              <a:r>
                <a:rPr lang="cs-CZ" sz="2000" dirty="0"/>
                <a:t>Skupina 3: 	  ARMS BLIPS Skupina</a:t>
              </a:r>
            </a:p>
            <a:p>
              <a:endParaRPr lang="cs-CZ" sz="2000" b="1" dirty="0"/>
            </a:p>
            <a:p>
              <a:r>
                <a:rPr lang="cs-CZ" sz="2000" b="1" dirty="0"/>
                <a:t>ARMS </a:t>
              </a:r>
              <a:r>
                <a:rPr lang="cs-CZ" sz="2000" dirty="0"/>
                <a:t>= At Risk </a:t>
              </a:r>
              <a:r>
                <a:rPr lang="cs-CZ" sz="2000" dirty="0" err="1"/>
                <a:t>Mental</a:t>
              </a:r>
              <a:r>
                <a:rPr lang="cs-CZ" sz="2000" dirty="0"/>
                <a:t> </a:t>
              </a:r>
              <a:r>
                <a:rPr lang="cs-CZ" sz="2000" dirty="0" err="1"/>
                <a:t>State</a:t>
              </a:r>
              <a:endParaRPr lang="cs-CZ" sz="2000" dirty="0"/>
            </a:p>
            <a:p>
              <a:r>
                <a:rPr lang="cs-CZ" sz="2000" b="1" dirty="0"/>
                <a:t>BLIPS </a:t>
              </a:r>
              <a:r>
                <a:rPr lang="cs-CZ" sz="2000" dirty="0"/>
                <a:t>= B</a:t>
              </a:r>
              <a:r>
                <a:rPr lang="en-US" sz="2000" dirty="0" err="1"/>
                <a:t>rief</a:t>
              </a:r>
              <a:r>
                <a:rPr lang="en-US" sz="2000" dirty="0"/>
                <a:t> </a:t>
              </a:r>
              <a:r>
                <a:rPr lang="cs-CZ" sz="2000" dirty="0"/>
                <a:t>L</a:t>
              </a:r>
              <a:r>
                <a:rPr lang="en-US" sz="2000" dirty="0" err="1"/>
                <a:t>imited</a:t>
              </a:r>
              <a:r>
                <a:rPr lang="en-US" sz="2000" dirty="0"/>
                <a:t> </a:t>
              </a:r>
              <a:r>
                <a:rPr lang="cs-CZ" sz="2000" dirty="0"/>
                <a:t>I</a:t>
              </a:r>
              <a:r>
                <a:rPr lang="en-US" sz="2000" dirty="0" err="1"/>
                <a:t>ntermittent</a:t>
              </a:r>
              <a:r>
                <a:rPr lang="en-US" sz="2000" dirty="0"/>
                <a:t> </a:t>
              </a:r>
              <a:r>
                <a:rPr lang="cs-CZ" sz="2000" dirty="0"/>
                <a:t>P</a:t>
              </a:r>
              <a:r>
                <a:rPr lang="en-US" sz="2000" dirty="0" err="1"/>
                <a:t>sychotic</a:t>
              </a:r>
              <a:r>
                <a:rPr lang="en-US" sz="2000" dirty="0"/>
                <a:t> </a:t>
              </a:r>
              <a:r>
                <a:rPr lang="cs-CZ" sz="2000" dirty="0"/>
                <a:t>S</a:t>
              </a:r>
              <a:r>
                <a:rPr lang="en-US" sz="2000" dirty="0" err="1"/>
                <a:t>ymptoms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49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429380" y="1923871"/>
            <a:ext cx="7361864" cy="1440000"/>
            <a:chOff x="5375407" y="1603143"/>
            <a:chExt cx="1705240" cy="2137525"/>
          </a:xfrm>
        </p:grpSpPr>
        <p:sp>
          <p:nvSpPr>
            <p:cNvPr id="4" name="Zaoblený obdélník 3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 txBox="1"/>
            <p:nvPr/>
          </p:nvSpPr>
          <p:spPr>
            <a:xfrm>
              <a:off x="5458650" y="1686385"/>
              <a:ext cx="1538754" cy="1971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 s primárním problémem s drogami budou odkázáni na specializované služby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429380" y="3462840"/>
            <a:ext cx="7361864" cy="1440000"/>
            <a:chOff x="5375407" y="1603143"/>
            <a:chExt cx="1705240" cy="2137525"/>
          </a:xfrm>
        </p:grpSpPr>
        <p:sp>
          <p:nvSpPr>
            <p:cNvPr id="7" name="Zaoblený obdélník 6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 txBox="1"/>
            <p:nvPr/>
          </p:nvSpPr>
          <p:spPr>
            <a:xfrm>
              <a:off x="5458650" y="1686385"/>
              <a:ext cx="1538754" cy="1971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Lidé, u nichž jsou psychotické symptomy sekundární, přičemž primární je organická porucha, budou odkázáni na specializované služby</a:t>
              </a:r>
            </a:p>
          </p:txBody>
        </p:sp>
      </p:grpSp>
      <p:sp>
        <p:nvSpPr>
          <p:cNvPr id="9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975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Cílová skupina</a:t>
            </a:r>
          </a:p>
          <a:p>
            <a:r>
              <a:rPr lang="cs-CZ" sz="2400" b="1" dirty="0"/>
              <a:t>K</a:t>
            </a:r>
            <a:r>
              <a:rPr lang="pt-BR" sz="2400" b="1" dirty="0"/>
              <a:t>ontraindikace pro zařazení do programu</a:t>
            </a:r>
            <a:endParaRPr lang="cs-CZ" sz="2400" b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429380" y="5001808"/>
            <a:ext cx="7361864" cy="1440000"/>
            <a:chOff x="5375407" y="1603143"/>
            <a:chExt cx="1705240" cy="1615927"/>
          </a:xfrm>
        </p:grpSpPr>
        <p:sp>
          <p:nvSpPr>
            <p:cNvPr id="11" name="Zaoblený obdélník 10"/>
            <p:cNvSpPr/>
            <p:nvPr/>
          </p:nvSpPr>
          <p:spPr>
            <a:xfrm>
              <a:off x="5375407" y="1603143"/>
              <a:ext cx="1705240" cy="16159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Zaoblený obdélník 4"/>
            <p:cNvSpPr txBox="1"/>
            <p:nvPr/>
          </p:nvSpPr>
          <p:spPr>
            <a:xfrm>
              <a:off x="5458650" y="1686385"/>
              <a:ext cx="1538754" cy="1406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Lidé, kteří mají v současné době uspokojivou léčbu, nejsou zařazeni do služby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01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4" y="-68095"/>
            <a:ext cx="11138171" cy="7425447"/>
          </a:xfrm>
          <a:prstGeom prst="rect">
            <a:avLst/>
          </a:prstGeom>
        </p:spPr>
      </p:pic>
      <p:sp>
        <p:nvSpPr>
          <p:cNvPr id="3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409254" y="1336304"/>
            <a:ext cx="4686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accent2"/>
                </a:solidFill>
              </a:rPr>
              <a:t>JEDNÁNÍ S POTENCIÁLNÍM KLIENTEM </a:t>
            </a:r>
            <a:endParaRPr lang="de-DE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598660" y="338406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krizových služeb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774320" y="385228"/>
            <a:ext cx="1567016" cy="4421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První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774319" y="1326122"/>
            <a:ext cx="1567016" cy="6883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Domluva na parametrech schůzky</a:t>
            </a:r>
          </a:p>
        </p:txBody>
      </p:sp>
      <p:sp>
        <p:nvSpPr>
          <p:cNvPr id="12" name="Vývojový diagram: rozhodnutí 11"/>
          <p:cNvSpPr/>
          <p:nvPr/>
        </p:nvSpPr>
        <p:spPr>
          <a:xfrm>
            <a:off x="4692315" y="218998"/>
            <a:ext cx="1594778" cy="749406"/>
          </a:xfrm>
          <a:prstGeom prst="flowChartDecisi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Krizová situace?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51687" y="242835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sp>
        <p:nvSpPr>
          <p:cNvPr id="16" name="Vývojový diagram: rozhodnutí 15"/>
          <p:cNvSpPr/>
          <p:nvPr/>
        </p:nvSpPr>
        <p:spPr>
          <a:xfrm>
            <a:off x="4694411" y="1268927"/>
            <a:ext cx="1592682" cy="782181"/>
          </a:xfrm>
          <a:prstGeom prst="flowChartDecisi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Spádová oblast?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040079" y="861599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7598882" y="4825958"/>
            <a:ext cx="1769806" cy="371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Vstup do programu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071743" y="3058810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763510" y="2351875"/>
            <a:ext cx="1592826" cy="424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První schůzka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071743" y="1363827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28" name="Vývojový diagram: rozhodnutí 27"/>
          <p:cNvSpPr/>
          <p:nvPr/>
        </p:nvSpPr>
        <p:spPr>
          <a:xfrm>
            <a:off x="5734544" y="4624929"/>
            <a:ext cx="1627236" cy="769444"/>
          </a:xfrm>
          <a:prstGeom prst="flowChartDecisi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Souhlas se studií?</a:t>
            </a:r>
          </a:p>
        </p:txBody>
      </p:sp>
      <p:sp>
        <p:nvSpPr>
          <p:cNvPr id="30" name="Obdélník se zakulacenými rohy na opačné straně 29"/>
          <p:cNvSpPr/>
          <p:nvPr/>
        </p:nvSpPr>
        <p:spPr>
          <a:xfrm>
            <a:off x="9895255" y="4056696"/>
            <a:ext cx="1769806" cy="580247"/>
          </a:xfrm>
          <a:prstGeom prst="round2Diag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PANSS</a:t>
            </a:r>
            <a:r>
              <a:rPr lang="cs-CZ" sz="1200" dirty="0">
                <a:solidFill>
                  <a:srgbClr val="FFFFFF"/>
                </a:solidFill>
              </a:rPr>
              <a:t> ev.</a:t>
            </a:r>
          </a:p>
          <a:p>
            <a:pPr algn="ctr"/>
            <a:r>
              <a:rPr lang="cs-CZ" sz="1200" b="1" dirty="0">
                <a:solidFill>
                  <a:srgbClr val="FFFFFF"/>
                </a:solidFill>
              </a:rPr>
              <a:t>CAARMS / DUP</a:t>
            </a:r>
          </a:p>
        </p:txBody>
      </p:sp>
      <p:sp>
        <p:nvSpPr>
          <p:cNvPr id="34" name="Obdélník se zakulacenými rohy na opačné straně 33"/>
          <p:cNvSpPr/>
          <p:nvPr/>
        </p:nvSpPr>
        <p:spPr>
          <a:xfrm>
            <a:off x="9895255" y="4700401"/>
            <a:ext cx="1769818" cy="1347982"/>
          </a:xfrm>
          <a:prstGeom prst="round2Diag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Informovaný souhlas </a:t>
            </a:r>
            <a:r>
              <a:rPr lang="cs-CZ" sz="1200" dirty="0">
                <a:solidFill>
                  <a:srgbClr val="FFFFFF"/>
                </a:solidFill>
              </a:rPr>
              <a:t>(datum „spolupráce od“), neanonymní evidence;</a:t>
            </a:r>
          </a:p>
          <a:p>
            <a:pPr algn="ctr"/>
            <a:r>
              <a:rPr lang="cs-CZ" sz="1200" b="1" dirty="0">
                <a:solidFill>
                  <a:srgbClr val="FFFFFF"/>
                </a:solidFill>
              </a:rPr>
              <a:t>GAF, </a:t>
            </a:r>
            <a:r>
              <a:rPr lang="cs-CZ" sz="1200" b="1" dirty="0" err="1">
                <a:solidFill>
                  <a:srgbClr val="FFFFFF"/>
                </a:solidFill>
              </a:rPr>
              <a:t>HoNOS</a:t>
            </a:r>
            <a:r>
              <a:rPr lang="cs-CZ" sz="1200" b="1" dirty="0">
                <a:solidFill>
                  <a:srgbClr val="FFFFFF"/>
                </a:solidFill>
              </a:rPr>
              <a:t>, </a:t>
            </a:r>
            <a:r>
              <a:rPr lang="cs-CZ" sz="1200" b="1" dirty="0" err="1">
                <a:solidFill>
                  <a:srgbClr val="FFFFFF"/>
                </a:solidFill>
              </a:rPr>
              <a:t>AQoL</a:t>
            </a:r>
            <a:r>
              <a:rPr lang="cs-CZ" sz="1200" b="1" dirty="0">
                <a:solidFill>
                  <a:srgbClr val="FFFFFF"/>
                </a:solidFill>
              </a:rPr>
              <a:t>, SKPS</a:t>
            </a:r>
            <a:endParaRPr lang="cs-CZ" sz="1200" dirty="0">
              <a:solidFill>
                <a:srgbClr val="FFFFFF"/>
              </a:solidFill>
            </a:endParaRPr>
          </a:p>
        </p:txBody>
      </p:sp>
      <p:sp>
        <p:nvSpPr>
          <p:cNvPr id="42" name="Šipka doprava 41"/>
          <p:cNvSpPr/>
          <p:nvPr/>
        </p:nvSpPr>
        <p:spPr>
          <a:xfrm>
            <a:off x="1237396" y="2177174"/>
            <a:ext cx="1376517" cy="7239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Do 7 dnů</a:t>
            </a:r>
            <a:r>
              <a:rPr lang="cs-CZ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" name="TextovéPole 43"/>
          <p:cNvSpPr txBox="1"/>
          <p:nvPr/>
        </p:nvSpPr>
        <p:spPr>
          <a:xfrm flipH="1">
            <a:off x="7171993" y="4687844"/>
            <a:ext cx="4565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cxnSp>
        <p:nvCxnSpPr>
          <p:cNvPr id="50" name="Přímá spojnice se šipkou 49"/>
          <p:cNvCxnSpPr>
            <a:cxnSpLocks/>
            <a:stCxn id="9" idx="3"/>
            <a:endCxn id="12" idx="1"/>
          </p:cNvCxnSpPr>
          <p:nvPr/>
        </p:nvCxnSpPr>
        <p:spPr>
          <a:xfrm flipV="1">
            <a:off x="4341336" y="593701"/>
            <a:ext cx="350979" cy="126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cxnSpLocks/>
            <a:stCxn id="12" idx="3"/>
            <a:endCxn id="7" idx="1"/>
          </p:cNvCxnSpPr>
          <p:nvPr/>
        </p:nvCxnSpPr>
        <p:spPr>
          <a:xfrm flipV="1">
            <a:off x="6287093" y="582894"/>
            <a:ext cx="1311567" cy="1080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>
            <a:cxnSpLocks/>
            <a:endCxn id="16" idx="0"/>
          </p:cNvCxnSpPr>
          <p:nvPr/>
        </p:nvCxnSpPr>
        <p:spPr>
          <a:xfrm>
            <a:off x="5490752" y="968404"/>
            <a:ext cx="0" cy="300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>
            <a:cxnSpLocks/>
            <a:stCxn id="16" idx="3"/>
            <a:endCxn id="56" idx="1"/>
          </p:cNvCxnSpPr>
          <p:nvPr/>
        </p:nvCxnSpPr>
        <p:spPr>
          <a:xfrm>
            <a:off x="6287093" y="1660018"/>
            <a:ext cx="1311789" cy="51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5997555" y="4092222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417012" y="1407320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cxnSp>
        <p:nvCxnSpPr>
          <p:cNvPr id="64" name="Přímá spojnice se šipkou 63"/>
          <p:cNvCxnSpPr>
            <a:cxnSpLocks/>
            <a:stCxn id="16" idx="1"/>
            <a:endCxn id="10" idx="3"/>
          </p:cNvCxnSpPr>
          <p:nvPr/>
        </p:nvCxnSpPr>
        <p:spPr>
          <a:xfrm flipH="1">
            <a:off x="4341335" y="1660018"/>
            <a:ext cx="353076" cy="10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stCxn id="10" idx="2"/>
            <a:endCxn id="24" idx="0"/>
          </p:cNvCxnSpPr>
          <p:nvPr/>
        </p:nvCxnSpPr>
        <p:spPr>
          <a:xfrm>
            <a:off x="3557827" y="2014501"/>
            <a:ext cx="2096" cy="337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086923" y="3695529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cxnSp>
        <p:nvCxnSpPr>
          <p:cNvPr id="77" name="Přímá spojnice se šipkou 76"/>
          <p:cNvCxnSpPr>
            <a:stCxn id="28" idx="3"/>
            <a:endCxn id="20" idx="1"/>
          </p:cNvCxnSpPr>
          <p:nvPr/>
        </p:nvCxnSpPr>
        <p:spPr>
          <a:xfrm>
            <a:off x="7361780" y="5009651"/>
            <a:ext cx="237102" cy="18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5076185" y="4702435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117" name="TextovéPole 116"/>
          <p:cNvSpPr txBox="1"/>
          <p:nvPr/>
        </p:nvSpPr>
        <p:spPr>
          <a:xfrm>
            <a:off x="6566756" y="5393333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80" name="Vývojový diagram: rozhodnutí 79"/>
          <p:cNvSpPr/>
          <p:nvPr/>
        </p:nvSpPr>
        <p:spPr>
          <a:xfrm>
            <a:off x="4769227" y="3024622"/>
            <a:ext cx="1517865" cy="737167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Dg. F2 </a:t>
            </a:r>
            <a:r>
              <a:rPr lang="en-US" sz="1200" b="1" dirty="0">
                <a:solidFill>
                  <a:schemeClr val="tx1"/>
                </a:solidFill>
              </a:rPr>
              <a:t>&lt;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3 </a:t>
            </a:r>
            <a:r>
              <a:rPr lang="en-US" sz="1200" b="1" dirty="0" err="1">
                <a:solidFill>
                  <a:schemeClr val="tx1"/>
                </a:solidFill>
              </a:rPr>
              <a:t>roky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86" name="Pravoúhlá spojnice 85"/>
          <p:cNvCxnSpPr>
            <a:cxnSpLocks/>
            <a:stCxn id="28" idx="2"/>
            <a:endCxn id="3" idx="1"/>
          </p:cNvCxnSpPr>
          <p:nvPr/>
        </p:nvCxnSpPr>
        <p:spPr>
          <a:xfrm rot="16200000" flipH="1">
            <a:off x="6606388" y="5336147"/>
            <a:ext cx="934268" cy="1050720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Vývojový diagram: rozhodnutí 105"/>
          <p:cNvSpPr/>
          <p:nvPr/>
        </p:nvSpPr>
        <p:spPr>
          <a:xfrm>
            <a:off x="4769227" y="4056696"/>
            <a:ext cx="1517863" cy="737167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FEP</a:t>
            </a:r>
            <a:r>
              <a:rPr lang="cs-CZ" sz="1200" dirty="0">
                <a:solidFill>
                  <a:schemeClr val="tx1"/>
                </a:solidFill>
              </a:rPr>
              <a:t> nebo </a:t>
            </a:r>
            <a:r>
              <a:rPr lang="cs-CZ" sz="1200" b="1" dirty="0">
                <a:solidFill>
                  <a:schemeClr val="tx1"/>
                </a:solidFill>
              </a:rPr>
              <a:t>UHR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34" name="Pravoúhlá spojnice 133"/>
          <p:cNvCxnSpPr>
            <a:cxnSpLocks/>
            <a:stCxn id="80" idx="3"/>
            <a:endCxn id="28" idx="0"/>
          </p:cNvCxnSpPr>
          <p:nvPr/>
        </p:nvCxnSpPr>
        <p:spPr>
          <a:xfrm>
            <a:off x="6287092" y="3393206"/>
            <a:ext cx="261070" cy="1231723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ravoúhlá spojnice 142"/>
          <p:cNvCxnSpPr>
            <a:cxnSpLocks/>
            <a:stCxn id="106" idx="3"/>
            <a:endCxn id="28" idx="0"/>
          </p:cNvCxnSpPr>
          <p:nvPr/>
        </p:nvCxnSpPr>
        <p:spPr>
          <a:xfrm>
            <a:off x="6287090" y="4425280"/>
            <a:ext cx="261072" cy="199649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Přímá spojnice se šipkou 152"/>
          <p:cNvCxnSpPr>
            <a:cxnSpLocks/>
            <a:stCxn id="80" idx="2"/>
            <a:endCxn id="106" idx="0"/>
          </p:cNvCxnSpPr>
          <p:nvPr/>
        </p:nvCxnSpPr>
        <p:spPr>
          <a:xfrm flipH="1">
            <a:off x="5528159" y="3761789"/>
            <a:ext cx="1" cy="29490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Přímá spojnice se šipkou 160"/>
          <p:cNvCxnSpPr>
            <a:cxnSpLocks/>
            <a:stCxn id="106" idx="2"/>
            <a:endCxn id="2" idx="0"/>
          </p:cNvCxnSpPr>
          <p:nvPr/>
        </p:nvCxnSpPr>
        <p:spPr>
          <a:xfrm>
            <a:off x="5528159" y="4793863"/>
            <a:ext cx="4564" cy="12902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aoblený obdélník 68"/>
          <p:cNvSpPr/>
          <p:nvPr/>
        </p:nvSpPr>
        <p:spPr>
          <a:xfrm>
            <a:off x="2763511" y="2901088"/>
            <a:ext cx="1577824" cy="151241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Další kontakty s potenciálním klientem</a:t>
            </a:r>
          </a:p>
        </p:txBody>
      </p:sp>
      <p:cxnSp>
        <p:nvCxnSpPr>
          <p:cNvPr id="32" name="Přímá spojnice se šipkou 31"/>
          <p:cNvCxnSpPr>
            <a:cxnSpLocks/>
            <a:stCxn id="24" idx="2"/>
            <a:endCxn id="69" idx="0"/>
          </p:cNvCxnSpPr>
          <p:nvPr/>
        </p:nvCxnSpPr>
        <p:spPr>
          <a:xfrm flipH="1">
            <a:off x="3552423" y="2776450"/>
            <a:ext cx="7500" cy="1246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avá složená závorka 35"/>
          <p:cNvSpPr/>
          <p:nvPr/>
        </p:nvSpPr>
        <p:spPr>
          <a:xfrm flipV="1">
            <a:off x="4428074" y="2385003"/>
            <a:ext cx="296196" cy="1981901"/>
          </a:xfrm>
          <a:prstGeom prst="rightBrace">
            <a:avLst>
              <a:gd name="adj1" fmla="val 8333"/>
              <a:gd name="adj2" fmla="val 48602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41">
            <a:extLst>
              <a:ext uri="{FF2B5EF4-FFF2-40B4-BE49-F238E27FC236}">
                <a16:creationId xmlns:a16="http://schemas.microsoft.com/office/drawing/2014/main" id="{DCC02006-EBF8-4710-85D2-3FB0EF3DA0F1}"/>
              </a:ext>
            </a:extLst>
          </p:cNvPr>
          <p:cNvSpPr/>
          <p:nvPr/>
        </p:nvSpPr>
        <p:spPr>
          <a:xfrm>
            <a:off x="1237396" y="4647694"/>
            <a:ext cx="1376517" cy="7239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Do 2 měsíců</a:t>
            </a:r>
            <a:r>
              <a:rPr lang="cs-CZ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6" name="Zaoblený obdélník 6">
            <a:extLst>
              <a:ext uri="{FF2B5EF4-FFF2-40B4-BE49-F238E27FC236}">
                <a16:creationId xmlns:a16="http://schemas.microsoft.com/office/drawing/2014/main" id="{489D4968-864A-442C-A4AC-D4A162B1294F}"/>
              </a:ext>
            </a:extLst>
          </p:cNvPr>
          <p:cNvSpPr/>
          <p:nvPr/>
        </p:nvSpPr>
        <p:spPr>
          <a:xfrm>
            <a:off x="7598882" y="1420677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jiných služeb</a:t>
            </a:r>
          </a:p>
        </p:txBody>
      </p:sp>
      <p:sp>
        <p:nvSpPr>
          <p:cNvPr id="65" name="Obdélník se zakulacenými rohy na opačné straně 3">
            <a:extLst>
              <a:ext uri="{FF2B5EF4-FFF2-40B4-BE49-F238E27FC236}">
                <a16:creationId xmlns:a16="http://schemas.microsoft.com/office/drawing/2014/main" id="{9F6A621D-7ED6-466F-A19C-F3DB9A184AA7}"/>
              </a:ext>
            </a:extLst>
          </p:cNvPr>
          <p:cNvSpPr/>
          <p:nvPr/>
        </p:nvSpPr>
        <p:spPr>
          <a:xfrm>
            <a:off x="9902918" y="1411316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73" name="Obdélník se zakulacenými rohy na opačné straně 3">
            <a:extLst>
              <a:ext uri="{FF2B5EF4-FFF2-40B4-BE49-F238E27FC236}">
                <a16:creationId xmlns:a16="http://schemas.microsoft.com/office/drawing/2014/main" id="{C167E2D1-D964-4DFA-9598-13AF3471CEE7}"/>
              </a:ext>
            </a:extLst>
          </p:cNvPr>
          <p:cNvSpPr/>
          <p:nvPr/>
        </p:nvSpPr>
        <p:spPr>
          <a:xfrm>
            <a:off x="9895255" y="6084153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74" name="Obdélník se zakulacenými rohy na opačné straně 3">
            <a:extLst>
              <a:ext uri="{FF2B5EF4-FFF2-40B4-BE49-F238E27FC236}">
                <a16:creationId xmlns:a16="http://schemas.microsoft.com/office/drawing/2014/main" id="{95468A6A-0B46-45D3-B8C3-AC0B8DB93B8A}"/>
              </a:ext>
            </a:extLst>
          </p:cNvPr>
          <p:cNvSpPr/>
          <p:nvPr/>
        </p:nvSpPr>
        <p:spPr>
          <a:xfrm>
            <a:off x="9895255" y="3131465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75" name="Obdélník se zakulacenými rohy na opačné straně 3">
            <a:extLst>
              <a:ext uri="{FF2B5EF4-FFF2-40B4-BE49-F238E27FC236}">
                <a16:creationId xmlns:a16="http://schemas.microsoft.com/office/drawing/2014/main" id="{C235F9E4-889A-4153-99CA-C3541729D287}"/>
              </a:ext>
            </a:extLst>
          </p:cNvPr>
          <p:cNvSpPr/>
          <p:nvPr/>
        </p:nvSpPr>
        <p:spPr>
          <a:xfrm>
            <a:off x="9902918" y="338406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2" name="Zaoblený obdélník 6">
            <a:extLst>
              <a:ext uri="{FF2B5EF4-FFF2-40B4-BE49-F238E27FC236}">
                <a16:creationId xmlns:a16="http://schemas.microsoft.com/office/drawing/2014/main" id="{821DD37C-9967-4C12-BAB3-8CF62916D448}"/>
              </a:ext>
            </a:extLst>
          </p:cNvPr>
          <p:cNvSpPr/>
          <p:nvPr/>
        </p:nvSpPr>
        <p:spPr>
          <a:xfrm>
            <a:off x="4647820" y="6084153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jiných služeb</a:t>
            </a:r>
          </a:p>
        </p:txBody>
      </p:sp>
      <p:sp>
        <p:nvSpPr>
          <p:cNvPr id="3" name="Zaoblený obdélník 6">
            <a:extLst>
              <a:ext uri="{FF2B5EF4-FFF2-40B4-BE49-F238E27FC236}">
                <a16:creationId xmlns:a16="http://schemas.microsoft.com/office/drawing/2014/main" id="{666705B1-C104-44ED-A57E-EDCEFE38D833}"/>
              </a:ext>
            </a:extLst>
          </p:cNvPr>
          <p:cNvSpPr/>
          <p:nvPr/>
        </p:nvSpPr>
        <p:spPr>
          <a:xfrm>
            <a:off x="7598882" y="6084153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jiných služeb</a:t>
            </a:r>
          </a:p>
        </p:txBody>
      </p:sp>
    </p:spTree>
    <p:extLst>
      <p:ext uri="{BB962C8B-B14F-4D97-AF65-F5344CB8AC3E}">
        <p14:creationId xmlns:p14="http://schemas.microsoft.com/office/powerpoint/2010/main" val="274986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6" y="-500514"/>
            <a:ext cx="12365212" cy="8254436"/>
          </a:xfrm>
          <a:prstGeom prst="rect">
            <a:avLst/>
          </a:prstGeom>
        </p:spPr>
      </p:pic>
      <p:sp>
        <p:nvSpPr>
          <p:cNvPr id="3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802151" y="1318380"/>
            <a:ext cx="3674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accent2"/>
                </a:solidFill>
              </a:rPr>
              <a:t>EVALUACE A PRŮBĚŽNÉ MAPOVÁNÍ</a:t>
            </a:r>
            <a:endParaRPr lang="de-DE" sz="48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48953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tup Powerpoint Template">
  <a:themeElements>
    <a:clrScheme name="Material Colors">
      <a:dk1>
        <a:srgbClr val="344046"/>
      </a:dk1>
      <a:lt1>
        <a:srgbClr val="FFFFFF"/>
      </a:lt1>
      <a:dk2>
        <a:srgbClr val="344046"/>
      </a:dk2>
      <a:lt2>
        <a:srgbClr val="FEFFFF"/>
      </a:lt2>
      <a:accent1>
        <a:srgbClr val="FF2824"/>
      </a:accent1>
      <a:accent2>
        <a:srgbClr val="FE0061"/>
      </a:accent2>
      <a:accent3>
        <a:srgbClr val="AA04B6"/>
      </a:accent3>
      <a:accent4>
        <a:srgbClr val="6E32BD"/>
      </a:accent4>
      <a:accent5>
        <a:srgbClr val="3B4FBB"/>
      </a:accent5>
      <a:accent6>
        <a:srgbClr val="3C4EBC"/>
      </a:accent6>
      <a:hlink>
        <a:srgbClr val="0096FA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557</Words>
  <Application>Microsoft Office PowerPoint</Application>
  <PresentationFormat>Širokoúhlá obrazovka</PresentationFormat>
  <Paragraphs>122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Source Sans Pro</vt:lpstr>
      <vt:lpstr>1_Vlastní návrh</vt:lpstr>
      <vt:lpstr>Vlastní návrh</vt:lpstr>
      <vt:lpstr>Startup Powerpoint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Dotazníky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VIZDOM</dc:title>
  <dc:subject>VIZDOM</dc:subject>
  <dc:creator>VIZDOM NUDZ</dc:creator>
  <cp:keywords>VIZDOM</cp:keywords>
  <dc:description/>
  <cp:lastModifiedBy>Kuklova Marie</cp:lastModifiedBy>
  <cp:revision>208</cp:revision>
  <cp:lastPrinted>2017-08-24T04:10:08Z</cp:lastPrinted>
  <dcterms:created xsi:type="dcterms:W3CDTF">2017-08-07T02:30:58Z</dcterms:created>
  <dcterms:modified xsi:type="dcterms:W3CDTF">2020-10-09T08:09:28Z</dcterms:modified>
  <cp:category/>
</cp:coreProperties>
</file>