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  <p:sldMasterId id="2147483712" r:id="rId2"/>
    <p:sldMasterId id="2147483648" r:id="rId3"/>
  </p:sldMasterIdLst>
  <p:notesMasterIdLst>
    <p:notesMasterId r:id="rId23"/>
  </p:notesMasterIdLst>
  <p:handoutMasterIdLst>
    <p:handoutMasterId r:id="rId24"/>
  </p:handoutMasterIdLst>
  <p:sldIdLst>
    <p:sldId id="389" r:id="rId4"/>
    <p:sldId id="390" r:id="rId5"/>
    <p:sldId id="391" r:id="rId6"/>
    <p:sldId id="394" r:id="rId7"/>
    <p:sldId id="596" r:id="rId8"/>
    <p:sldId id="598" r:id="rId9"/>
    <p:sldId id="597" r:id="rId10"/>
    <p:sldId id="479" r:id="rId11"/>
    <p:sldId id="480" r:id="rId12"/>
    <p:sldId id="481" r:id="rId13"/>
    <p:sldId id="589" r:id="rId14"/>
    <p:sldId id="278" r:id="rId15"/>
    <p:sldId id="595" r:id="rId16"/>
    <p:sldId id="258" r:id="rId17"/>
    <p:sldId id="261" r:id="rId18"/>
    <p:sldId id="272" r:id="rId19"/>
    <p:sldId id="259" r:id="rId20"/>
    <p:sldId id="260" r:id="rId21"/>
    <p:sldId id="35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ndratova Lucie" initials="KL" lastIdx="20" clrIdx="0">
    <p:extLst>
      <p:ext uri="{19B8F6BF-5375-455C-9EA6-DF929625EA0E}">
        <p15:presenceInfo xmlns:p15="http://schemas.microsoft.com/office/powerpoint/2012/main" userId="S-1-5-21-2390747265-4140653785-337522162-5759" providerId="AD"/>
      </p:ext>
    </p:extLst>
  </p:cmAuthor>
  <p:cmAuthor id="2" name="Kuklova Marie" initials="KM" lastIdx="7" clrIdx="1">
    <p:extLst>
      <p:ext uri="{19B8F6BF-5375-455C-9EA6-DF929625EA0E}">
        <p15:presenceInfo xmlns:p15="http://schemas.microsoft.com/office/powerpoint/2012/main" userId="S-1-5-21-2390747265-4140653785-337522162-88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32BD"/>
    <a:srgbClr val="FF297B"/>
    <a:srgbClr val="FFEFF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71" autoAdjust="0"/>
    <p:restoredTop sz="82163" autoAdjust="0"/>
  </p:normalViewPr>
  <p:slideViewPr>
    <p:cSldViewPr snapToGrid="0" snapToObjects="1" showGuides="1">
      <p:cViewPr varScale="1">
        <p:scale>
          <a:sx n="69" d="100"/>
          <a:sy n="69" d="100"/>
        </p:scale>
        <p:origin x="87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3" d="100"/>
          <a:sy n="83" d="100"/>
        </p:scale>
        <p:origin x="20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uklova\Dropbox\VIZDOM\&#344;&#237;&#269;an\200914_vyvoj_novych_klientu_VIZDOM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cs-CZ" b="1">
                <a:solidFill>
                  <a:sysClr val="windowText" lastClr="000000"/>
                </a:solidFill>
              </a:rPr>
              <a:t>Overview of new clients since the beginning of the VIZDOM project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5.2827033974453749E-2"/>
          <c:y val="0.11792229329542762"/>
          <c:w val="0.90477715456800778"/>
          <c:h val="0.78209369618133162"/>
        </c:manualLayout>
      </c:layout>
      <c:lineChart>
        <c:grouping val="standard"/>
        <c:varyColors val="0"/>
        <c:ser>
          <c:idx val="0"/>
          <c:order val="0"/>
          <c:tx>
            <c:strRef>
              <c:f>'Predikce (2)'!$A$4</c:f>
              <c:strCache>
                <c:ptCount val="1"/>
                <c:pt idx="0">
                  <c:v>Blansko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'Predikce (2)'!$B$3:$S$3</c:f>
              <c:strCache>
                <c:ptCount val="18"/>
                <c:pt idx="0">
                  <c:v>4/2019</c:v>
                </c:pt>
                <c:pt idx="1">
                  <c:v>5/2019</c:v>
                </c:pt>
                <c:pt idx="2">
                  <c:v>6/2019</c:v>
                </c:pt>
                <c:pt idx="3">
                  <c:v>7/2019</c:v>
                </c:pt>
                <c:pt idx="4">
                  <c:v>8/2019</c:v>
                </c:pt>
                <c:pt idx="5">
                  <c:v>9/2019</c:v>
                </c:pt>
                <c:pt idx="6">
                  <c:v>10/2019</c:v>
                </c:pt>
                <c:pt idx="7">
                  <c:v>11/2019</c:v>
                </c:pt>
                <c:pt idx="8">
                  <c:v>12/2019</c:v>
                </c:pt>
                <c:pt idx="9">
                  <c:v>1/2020</c:v>
                </c:pt>
                <c:pt idx="10">
                  <c:v>2/2020</c:v>
                </c:pt>
                <c:pt idx="11">
                  <c:v>3/2020</c:v>
                </c:pt>
                <c:pt idx="12">
                  <c:v>4/2020</c:v>
                </c:pt>
                <c:pt idx="13">
                  <c:v>5/2020</c:v>
                </c:pt>
                <c:pt idx="14">
                  <c:v>6/2020</c:v>
                </c:pt>
                <c:pt idx="15">
                  <c:v>7/2020</c:v>
                </c:pt>
                <c:pt idx="16">
                  <c:v>8/2020</c:v>
                </c:pt>
                <c:pt idx="17">
                  <c:v>9/2020</c:v>
                </c:pt>
              </c:strCache>
            </c:strRef>
          </c:cat>
          <c:val>
            <c:numRef>
              <c:f>'Predikce (2)'!$B$4:$S$4</c:f>
              <c:numCache>
                <c:formatCode>General</c:formatCode>
                <c:ptCount val="18"/>
                <c:pt idx="0">
                  <c:v>5</c:v>
                </c:pt>
                <c:pt idx="1">
                  <c:v>6</c:v>
                </c:pt>
                <c:pt idx="2">
                  <c:v>15</c:v>
                </c:pt>
                <c:pt idx="3">
                  <c:v>8</c:v>
                </c:pt>
                <c:pt idx="4">
                  <c:v>7</c:v>
                </c:pt>
                <c:pt idx="5">
                  <c:v>9</c:v>
                </c:pt>
                <c:pt idx="6">
                  <c:v>6</c:v>
                </c:pt>
                <c:pt idx="7">
                  <c:v>3</c:v>
                </c:pt>
                <c:pt idx="8">
                  <c:v>3</c:v>
                </c:pt>
                <c:pt idx="9">
                  <c:v>4</c:v>
                </c:pt>
                <c:pt idx="10">
                  <c:v>5</c:v>
                </c:pt>
                <c:pt idx="11">
                  <c:v>5</c:v>
                </c:pt>
                <c:pt idx="12">
                  <c:v>4</c:v>
                </c:pt>
                <c:pt idx="13">
                  <c:v>3</c:v>
                </c:pt>
                <c:pt idx="14">
                  <c:v>5</c:v>
                </c:pt>
                <c:pt idx="15">
                  <c:v>3</c:v>
                </c:pt>
                <c:pt idx="16">
                  <c:v>4</c:v>
                </c:pt>
                <c:pt idx="17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641-465F-948A-25C9F80510FE}"/>
            </c:ext>
          </c:extLst>
        </c:ser>
        <c:ser>
          <c:idx val="1"/>
          <c:order val="1"/>
          <c:tx>
            <c:strRef>
              <c:f>'Predikce (2)'!$A$5</c:f>
              <c:strCache>
                <c:ptCount val="1"/>
                <c:pt idx="0">
                  <c:v>Plzeň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'Predikce (2)'!$B$3:$S$3</c:f>
              <c:strCache>
                <c:ptCount val="18"/>
                <c:pt idx="0">
                  <c:v>4/2019</c:v>
                </c:pt>
                <c:pt idx="1">
                  <c:v>5/2019</c:v>
                </c:pt>
                <c:pt idx="2">
                  <c:v>6/2019</c:v>
                </c:pt>
                <c:pt idx="3">
                  <c:v>7/2019</c:v>
                </c:pt>
                <c:pt idx="4">
                  <c:v>8/2019</c:v>
                </c:pt>
                <c:pt idx="5">
                  <c:v>9/2019</c:v>
                </c:pt>
                <c:pt idx="6">
                  <c:v>10/2019</c:v>
                </c:pt>
                <c:pt idx="7">
                  <c:v>11/2019</c:v>
                </c:pt>
                <c:pt idx="8">
                  <c:v>12/2019</c:v>
                </c:pt>
                <c:pt idx="9">
                  <c:v>1/2020</c:v>
                </c:pt>
                <c:pt idx="10">
                  <c:v>2/2020</c:v>
                </c:pt>
                <c:pt idx="11">
                  <c:v>3/2020</c:v>
                </c:pt>
                <c:pt idx="12">
                  <c:v>4/2020</c:v>
                </c:pt>
                <c:pt idx="13">
                  <c:v>5/2020</c:v>
                </c:pt>
                <c:pt idx="14">
                  <c:v>6/2020</c:v>
                </c:pt>
                <c:pt idx="15">
                  <c:v>7/2020</c:v>
                </c:pt>
                <c:pt idx="16">
                  <c:v>8/2020</c:v>
                </c:pt>
                <c:pt idx="17">
                  <c:v>9/2020</c:v>
                </c:pt>
              </c:strCache>
            </c:strRef>
          </c:cat>
          <c:val>
            <c:numRef>
              <c:f>'Predikce (2)'!$B$5:$S$5</c:f>
              <c:numCache>
                <c:formatCode>General</c:formatCode>
                <c:ptCount val="18"/>
                <c:pt idx="0">
                  <c:v>4</c:v>
                </c:pt>
                <c:pt idx="1">
                  <c:v>4</c:v>
                </c:pt>
                <c:pt idx="2">
                  <c:v>2</c:v>
                </c:pt>
                <c:pt idx="3">
                  <c:v>3</c:v>
                </c:pt>
                <c:pt idx="4">
                  <c:v>5</c:v>
                </c:pt>
                <c:pt idx="5">
                  <c:v>5</c:v>
                </c:pt>
                <c:pt idx="6">
                  <c:v>12</c:v>
                </c:pt>
                <c:pt idx="7">
                  <c:v>8</c:v>
                </c:pt>
                <c:pt idx="8">
                  <c:v>1</c:v>
                </c:pt>
                <c:pt idx="9">
                  <c:v>5</c:v>
                </c:pt>
                <c:pt idx="10">
                  <c:v>5</c:v>
                </c:pt>
                <c:pt idx="11">
                  <c:v>7</c:v>
                </c:pt>
                <c:pt idx="12">
                  <c:v>6</c:v>
                </c:pt>
                <c:pt idx="13">
                  <c:v>1</c:v>
                </c:pt>
                <c:pt idx="14">
                  <c:v>0</c:v>
                </c:pt>
                <c:pt idx="15">
                  <c:v>4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641-465F-948A-25C9F80510FE}"/>
            </c:ext>
          </c:extLst>
        </c:ser>
        <c:ser>
          <c:idx val="2"/>
          <c:order val="2"/>
          <c:tx>
            <c:strRef>
              <c:f>'Predikce (2)'!$A$6</c:f>
              <c:strCache>
                <c:ptCount val="1"/>
                <c:pt idx="0">
                  <c:v>Praha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cat>
            <c:strRef>
              <c:f>'Predikce (2)'!$B$3:$S$3</c:f>
              <c:strCache>
                <c:ptCount val="18"/>
                <c:pt idx="0">
                  <c:v>4/2019</c:v>
                </c:pt>
                <c:pt idx="1">
                  <c:v>5/2019</c:v>
                </c:pt>
                <c:pt idx="2">
                  <c:v>6/2019</c:v>
                </c:pt>
                <c:pt idx="3">
                  <c:v>7/2019</c:v>
                </c:pt>
                <c:pt idx="4">
                  <c:v>8/2019</c:v>
                </c:pt>
                <c:pt idx="5">
                  <c:v>9/2019</c:v>
                </c:pt>
                <c:pt idx="6">
                  <c:v>10/2019</c:v>
                </c:pt>
                <c:pt idx="7">
                  <c:v>11/2019</c:v>
                </c:pt>
                <c:pt idx="8">
                  <c:v>12/2019</c:v>
                </c:pt>
                <c:pt idx="9">
                  <c:v>1/2020</c:v>
                </c:pt>
                <c:pt idx="10">
                  <c:v>2/2020</c:v>
                </c:pt>
                <c:pt idx="11">
                  <c:v>3/2020</c:v>
                </c:pt>
                <c:pt idx="12">
                  <c:v>4/2020</c:v>
                </c:pt>
                <c:pt idx="13">
                  <c:v>5/2020</c:v>
                </c:pt>
                <c:pt idx="14">
                  <c:v>6/2020</c:v>
                </c:pt>
                <c:pt idx="15">
                  <c:v>7/2020</c:v>
                </c:pt>
                <c:pt idx="16">
                  <c:v>8/2020</c:v>
                </c:pt>
                <c:pt idx="17">
                  <c:v>9/2020</c:v>
                </c:pt>
              </c:strCache>
            </c:strRef>
          </c:cat>
          <c:val>
            <c:numRef>
              <c:f>'Predikce (2)'!$B$6:$S$6</c:f>
              <c:numCache>
                <c:formatCode>General</c:formatCode>
                <c:ptCount val="18"/>
                <c:pt idx="0">
                  <c:v>1</c:v>
                </c:pt>
                <c:pt idx="1">
                  <c:v>7</c:v>
                </c:pt>
                <c:pt idx="2">
                  <c:v>5</c:v>
                </c:pt>
                <c:pt idx="3">
                  <c:v>5</c:v>
                </c:pt>
                <c:pt idx="4">
                  <c:v>3</c:v>
                </c:pt>
                <c:pt idx="5">
                  <c:v>3</c:v>
                </c:pt>
                <c:pt idx="6">
                  <c:v>4</c:v>
                </c:pt>
                <c:pt idx="7">
                  <c:v>4</c:v>
                </c:pt>
                <c:pt idx="8">
                  <c:v>2</c:v>
                </c:pt>
                <c:pt idx="9">
                  <c:v>7</c:v>
                </c:pt>
                <c:pt idx="10">
                  <c:v>1</c:v>
                </c:pt>
                <c:pt idx="11">
                  <c:v>2</c:v>
                </c:pt>
                <c:pt idx="12">
                  <c:v>3</c:v>
                </c:pt>
                <c:pt idx="13">
                  <c:v>1</c:v>
                </c:pt>
                <c:pt idx="14">
                  <c:v>3</c:v>
                </c:pt>
                <c:pt idx="15">
                  <c:v>3</c:v>
                </c:pt>
                <c:pt idx="16">
                  <c:v>7</c:v>
                </c:pt>
                <c:pt idx="17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641-465F-948A-25C9F80510FE}"/>
            </c:ext>
          </c:extLst>
        </c:ser>
        <c:ser>
          <c:idx val="3"/>
          <c:order val="3"/>
          <c:tx>
            <c:strRef>
              <c:f>'Predikce (2)'!$A$7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bg1">
                    <a:lumMod val="65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'Predikce (2)'!$B$3:$S$3</c:f>
              <c:strCache>
                <c:ptCount val="18"/>
                <c:pt idx="0">
                  <c:v>4/2019</c:v>
                </c:pt>
                <c:pt idx="1">
                  <c:v>5/2019</c:v>
                </c:pt>
                <c:pt idx="2">
                  <c:v>6/2019</c:v>
                </c:pt>
                <c:pt idx="3">
                  <c:v>7/2019</c:v>
                </c:pt>
                <c:pt idx="4">
                  <c:v>8/2019</c:v>
                </c:pt>
                <c:pt idx="5">
                  <c:v>9/2019</c:v>
                </c:pt>
                <c:pt idx="6">
                  <c:v>10/2019</c:v>
                </c:pt>
                <c:pt idx="7">
                  <c:v>11/2019</c:v>
                </c:pt>
                <c:pt idx="8">
                  <c:v>12/2019</c:v>
                </c:pt>
                <c:pt idx="9">
                  <c:v>1/2020</c:v>
                </c:pt>
                <c:pt idx="10">
                  <c:v>2/2020</c:v>
                </c:pt>
                <c:pt idx="11">
                  <c:v>3/2020</c:v>
                </c:pt>
                <c:pt idx="12">
                  <c:v>4/2020</c:v>
                </c:pt>
                <c:pt idx="13">
                  <c:v>5/2020</c:v>
                </c:pt>
                <c:pt idx="14">
                  <c:v>6/2020</c:v>
                </c:pt>
                <c:pt idx="15">
                  <c:v>7/2020</c:v>
                </c:pt>
                <c:pt idx="16">
                  <c:v>8/2020</c:v>
                </c:pt>
                <c:pt idx="17">
                  <c:v>9/2020</c:v>
                </c:pt>
              </c:strCache>
            </c:strRef>
          </c:cat>
          <c:val>
            <c:numRef>
              <c:f>'Predikce (2)'!$B$7:$S$7</c:f>
              <c:numCache>
                <c:formatCode>General</c:formatCode>
                <c:ptCount val="18"/>
                <c:pt idx="0">
                  <c:v>10</c:v>
                </c:pt>
                <c:pt idx="1">
                  <c:v>17</c:v>
                </c:pt>
                <c:pt idx="2">
                  <c:v>22</c:v>
                </c:pt>
                <c:pt idx="3">
                  <c:v>16</c:v>
                </c:pt>
                <c:pt idx="4">
                  <c:v>15</c:v>
                </c:pt>
                <c:pt idx="5">
                  <c:v>17</c:v>
                </c:pt>
                <c:pt idx="6">
                  <c:v>22</c:v>
                </c:pt>
                <c:pt idx="7">
                  <c:v>15</c:v>
                </c:pt>
                <c:pt idx="8">
                  <c:v>6</c:v>
                </c:pt>
                <c:pt idx="9">
                  <c:v>16</c:v>
                </c:pt>
                <c:pt idx="10">
                  <c:v>11</c:v>
                </c:pt>
                <c:pt idx="11">
                  <c:v>14</c:v>
                </c:pt>
                <c:pt idx="12">
                  <c:v>13</c:v>
                </c:pt>
                <c:pt idx="13">
                  <c:v>5</c:v>
                </c:pt>
                <c:pt idx="14">
                  <c:v>8</c:v>
                </c:pt>
                <c:pt idx="15">
                  <c:v>10</c:v>
                </c:pt>
                <c:pt idx="16">
                  <c:v>11</c:v>
                </c:pt>
                <c:pt idx="17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641-465F-948A-25C9F80510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9800216"/>
        <c:axId val="479744784"/>
      </c:lineChart>
      <c:catAx>
        <c:axId val="4798002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479744784"/>
        <c:crosses val="autoZero"/>
        <c:auto val="1"/>
        <c:lblAlgn val="ctr"/>
        <c:lblOffset val="100"/>
        <c:noMultiLvlLbl val="0"/>
      </c:catAx>
      <c:valAx>
        <c:axId val="479744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cs-CZ" b="1">
                    <a:solidFill>
                      <a:sysClr val="windowText" lastClr="000000"/>
                    </a:solidFill>
                  </a:rPr>
                  <a:t>Number of new clients</a:t>
                </a:r>
                <a:endParaRPr lang="en-GB" b="1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391449744401386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479800216"/>
        <c:crosses val="autoZero"/>
        <c:crossBetween val="midCat"/>
      </c:valAx>
      <c:spPr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c:spPr>
    </c:plotArea>
    <c:legend>
      <c:legendPos val="b"/>
      <c:layout>
        <c:manualLayout>
          <c:xMode val="edge"/>
          <c:yMode val="edge"/>
          <c:x val="0.7486308227761671"/>
          <c:y val="0.15010832460028856"/>
          <c:w val="0.18853431547185631"/>
          <c:h val="0.34747480148866167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F6F05-3F3E-2048-BC3F-63605A1D392D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A7324-FE81-FB44-993A-39FC0F643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178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F3A15-AFE2-EF49-9E7E-F79D0D5E526E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98CE7-D7A0-7847-90FC-3890BB83C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95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Indikátory – neřešíme, týmy</a:t>
            </a:r>
            <a:r>
              <a:rPr lang="cs-CZ" baseline="0" dirty="0"/>
              <a:t> se lépe navázaly na ostatní regionální týmy, čekáme na vývoj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98CE7-D7A0-7847-90FC-3890BB83CC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825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98CE7-D7A0-7847-90FC-3890BB83CC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224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Klienti + RP =</a:t>
            </a:r>
            <a:r>
              <a:rPr lang="cs-CZ" baseline="0" dirty="0"/>
              <a:t> 505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98CE7-D7A0-7847-90FC-3890BB83CC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942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ED</a:t>
            </a:r>
            <a:r>
              <a:rPr lang="cs-CZ" baseline="0" dirty="0"/>
              <a:t> – Praha – letáky do domácností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98CE7-D7A0-7847-90FC-3890BB83CC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80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Rozšířit i u RP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5C81AE-9830-4CEA-BDA6-1D1C735AD86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453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U klientů je 12 kategorií v sekci „s klientem“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U RP je 9 kategorií v sekci „s klientem“ (</a:t>
            </a:r>
            <a:r>
              <a:rPr lang="cs-CZ" b="1" dirty="0"/>
              <a:t>bez pracovního poradenství, diagnostiky screeningovými nástroji, doporučení dalších služeb</a:t>
            </a:r>
            <a:r>
              <a:rPr lang="cs-CZ" dirty="0"/>
              <a:t>)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5C81AE-9830-4CEA-BDA6-1D1C735AD86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811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Poznámka FF: „</a:t>
            </a:r>
            <a:r>
              <a:rPr lang="cs-CZ" sz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. </a:t>
            </a:r>
            <a:r>
              <a:rPr lang="cs-CZ" sz="12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Rozlišuju to proto, že často ani nemusím říkat, že jsem jeho sociální pracovník a tak situace více simuluje takovou, kdy tam jde klient sám</a:t>
            </a:r>
            <a:r>
              <a:rPr lang="cs-CZ" sz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. Jsem tam fakt jen jako člověk coby </a:t>
            </a:r>
            <a:r>
              <a:rPr lang="cs-CZ" sz="12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podpora</a:t>
            </a:r>
            <a:r>
              <a:rPr lang="cs-CZ" sz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, i kdybych se jen usmíval a stál vedle. Jde mi tedy o to, že to není čistá sociální práce, ale </a:t>
            </a:r>
            <a:r>
              <a:rPr lang="cs-CZ" sz="12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doprovod</a:t>
            </a:r>
            <a:r>
              <a:rPr lang="cs-CZ" sz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, něco jako </a:t>
            </a:r>
            <a:r>
              <a:rPr lang="cs-CZ" sz="1200" i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podpůrný hovor</a:t>
            </a:r>
            <a:r>
              <a:rPr lang="cs-CZ" sz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, ale hovor a nácvik mi přijde jako z podstaty jasně odlišené. Osobně bych tomu možná i dal vlastní kolonku, nebo to aspoň specifikoval v rámci ze současných kolonek.“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dirty="0">
              <a:solidFill>
                <a:srgbClr val="000000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Máme i v sekci „s klientem“ „sociální poradenství“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dirty="0">
              <a:solidFill>
                <a:srgbClr val="000000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Kategorizovat i RP?</a:t>
            </a:r>
            <a:endParaRPr lang="en-GB" sz="12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5C81AE-9830-4CEA-BDA6-1D1C735AD86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486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1769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269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724526" y="126584"/>
            <a:ext cx="5709546" cy="2358197"/>
          </a:xfrm>
        </p:spPr>
        <p:txBody>
          <a:bodyPr anchor="t">
            <a:normAutofit/>
          </a:bodyPr>
          <a:lstStyle>
            <a:lvl1pPr>
              <a:defRPr sz="3400" b="1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531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724526" y="126584"/>
            <a:ext cx="3891083" cy="2358197"/>
          </a:xfrm>
        </p:spPr>
        <p:txBody>
          <a:bodyPr anchor="t">
            <a:normAutofit/>
          </a:bodyPr>
          <a:lstStyle>
            <a:lvl1pPr>
              <a:defRPr sz="3400" b="1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6242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139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1521"/>
            <a:ext cx="12192000" cy="353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611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860C79D7-B591-4C86-9CFE-3980C68373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35" y="2233936"/>
            <a:ext cx="10604310" cy="216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275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24526" y="365125"/>
            <a:ext cx="9629274" cy="1325563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4526" y="1825625"/>
            <a:ext cx="9629274" cy="43513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Freeform 23"/>
          <p:cNvSpPr/>
          <p:nvPr userDrawn="1"/>
        </p:nvSpPr>
        <p:spPr>
          <a:xfrm rot="2700000" flipH="1">
            <a:off x="11643696" y="6371446"/>
            <a:ext cx="133017" cy="133017"/>
          </a:xfrm>
          <a:custGeom>
            <a:avLst/>
            <a:gdLst>
              <a:gd name="connsiteX0" fmla="*/ 216347 w 216347"/>
              <a:gd name="connsiteY0" fmla="*/ 347 h 216347"/>
              <a:gd name="connsiteX1" fmla="*/ 216000 w 216347"/>
              <a:gd name="connsiteY1" fmla="*/ 347 h 216347"/>
              <a:gd name="connsiteX2" fmla="*/ 216000 w 216347"/>
              <a:gd name="connsiteY2" fmla="*/ 0 h 216347"/>
              <a:gd name="connsiteX3" fmla="*/ 0 w 216347"/>
              <a:gd name="connsiteY3" fmla="*/ 0 h 216347"/>
              <a:gd name="connsiteX4" fmla="*/ 0 w 216347"/>
              <a:gd name="connsiteY4" fmla="*/ 28800 h 216347"/>
              <a:gd name="connsiteX5" fmla="*/ 187546 w 216347"/>
              <a:gd name="connsiteY5" fmla="*/ 28800 h 216347"/>
              <a:gd name="connsiteX6" fmla="*/ 187547 w 216347"/>
              <a:gd name="connsiteY6" fmla="*/ 216347 h 216347"/>
              <a:gd name="connsiteX7" fmla="*/ 216347 w 216347"/>
              <a:gd name="connsiteY7" fmla="*/ 216347 h 216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347" h="216347">
                <a:moveTo>
                  <a:pt x="216347" y="347"/>
                </a:moveTo>
                <a:lnTo>
                  <a:pt x="216000" y="347"/>
                </a:lnTo>
                <a:lnTo>
                  <a:pt x="216000" y="0"/>
                </a:lnTo>
                <a:lnTo>
                  <a:pt x="0" y="0"/>
                </a:lnTo>
                <a:lnTo>
                  <a:pt x="0" y="28800"/>
                </a:lnTo>
                <a:lnTo>
                  <a:pt x="187546" y="28800"/>
                </a:lnTo>
                <a:lnTo>
                  <a:pt x="187547" y="216347"/>
                </a:lnTo>
                <a:lnTo>
                  <a:pt x="216347" y="216347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1070811" cy="6942221"/>
          </a:xfrm>
          <a:prstGeom prst="rect">
            <a:avLst/>
          </a:prstGeom>
          <a:solidFill>
            <a:srgbClr val="FE0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6B1DF1A-A976-4B89-BAA0-0548ABCE976E}"/>
              </a:ext>
            </a:extLst>
          </p:cNvPr>
          <p:cNvSpPr txBox="1">
            <a:spLocks/>
          </p:cNvSpPr>
          <p:nvPr userDrawn="1"/>
        </p:nvSpPr>
        <p:spPr>
          <a:xfrm>
            <a:off x="305540" y="6168999"/>
            <a:ext cx="459728" cy="5524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96CAF5E-82FD-46C1-8113-274199A6E6F4}" type="slidenum">
              <a:rPr lang="id-ID" sz="1600" b="1" i="0" smtClean="0">
                <a:solidFill>
                  <a:schemeClr val="bg1"/>
                </a:solidFill>
                <a:latin typeface="+mj-lt"/>
                <a:ea typeface="Roboto" pitchFamily="2" charset="0"/>
                <a:cs typeface="Poppins" panose="02000000000000000000" pitchFamily="2" charset="0"/>
              </a:rPr>
              <a:pPr algn="l"/>
              <a:t>‹#›</a:t>
            </a:fld>
            <a:endParaRPr lang="id-ID" sz="1600" b="1" i="0" dirty="0">
              <a:solidFill>
                <a:schemeClr val="bg1"/>
              </a:solidFill>
              <a:latin typeface="+mj-lt"/>
              <a:ea typeface="Roboto" pitchFamily="2" charset="0"/>
              <a:cs typeface="Poppins" panose="02000000000000000000" pitchFamily="2" charset="0"/>
            </a:endParaRPr>
          </a:p>
        </p:txBody>
      </p:sp>
      <p:sp>
        <p:nvSpPr>
          <p:cNvPr id="11" name="TextovéPole 10"/>
          <p:cNvSpPr txBox="1"/>
          <p:nvPr userDrawn="1"/>
        </p:nvSpPr>
        <p:spPr>
          <a:xfrm rot="16200000">
            <a:off x="-620893" y="4893651"/>
            <a:ext cx="2177716" cy="37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chemeClr val="bg1"/>
                </a:solidFill>
              </a:rPr>
              <a:t>www.vizdom.cz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5" y="33867"/>
            <a:ext cx="959556" cy="85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53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1" r:id="rId2"/>
    <p:sldLayoutId id="2147483650" r:id="rId3"/>
    <p:sldLayoutId id="2147483718" r:id="rId4"/>
    <p:sldLayoutId id="214748371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petr.winkler@nudz.cz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lucie.kondratova@nudz.cz" TargetMode="External"/><Relationship Id="rId5" Type="http://schemas.openxmlformats.org/officeDocument/2006/relationships/hyperlink" Target="mailto:rican@cmhcd.cz" TargetMode="External"/><Relationship Id="rId4" Type="http://schemas.openxmlformats.org/officeDocument/2006/relationships/hyperlink" Target="mailto:petr.necina@nudz.cz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050878" y="5104263"/>
            <a:ext cx="101210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Setkání EI/ED týmů</a:t>
            </a:r>
          </a:p>
          <a:p>
            <a:r>
              <a:rPr lang="cs-CZ" sz="28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22. 2. 2021</a:t>
            </a:r>
          </a:p>
        </p:txBody>
      </p:sp>
    </p:spTree>
    <p:extLst>
      <p:ext uri="{BB962C8B-B14F-4D97-AF65-F5344CB8AC3E}">
        <p14:creationId xmlns:p14="http://schemas.microsoft.com/office/powerpoint/2010/main" val="663554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A2EC45-F8F2-4737-BACF-38FD4CC17CC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cs-CZ" b="1" dirty="0"/>
              <a:t>Výstupy projektu 04/2019–1/2021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DE5A53-3D51-4235-BEFC-148B01FFE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4526" y="1102623"/>
            <a:ext cx="9629274" cy="4351338"/>
          </a:xfrm>
        </p:spPr>
        <p:txBody>
          <a:bodyPr/>
          <a:lstStyle/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300CB931-316C-4E77-B8FC-DD1336B94F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765678"/>
              </p:ext>
            </p:extLst>
          </p:nvPr>
        </p:nvGraphicFramePr>
        <p:xfrm>
          <a:off x="1724524" y="1803966"/>
          <a:ext cx="8667363" cy="121669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162291">
                  <a:extLst>
                    <a:ext uri="{9D8B030D-6E8A-4147-A177-3AD203B41FA5}">
                      <a16:colId xmlns:a16="http://schemas.microsoft.com/office/drawing/2014/main" val="488068673"/>
                    </a:ext>
                  </a:extLst>
                </a:gridCol>
                <a:gridCol w="1626268">
                  <a:extLst>
                    <a:ext uri="{9D8B030D-6E8A-4147-A177-3AD203B41FA5}">
                      <a16:colId xmlns:a16="http://schemas.microsoft.com/office/drawing/2014/main" val="2989372669"/>
                    </a:ext>
                  </a:extLst>
                </a:gridCol>
                <a:gridCol w="1626268">
                  <a:extLst>
                    <a:ext uri="{9D8B030D-6E8A-4147-A177-3AD203B41FA5}">
                      <a16:colId xmlns:a16="http://schemas.microsoft.com/office/drawing/2014/main" val="2607145765"/>
                    </a:ext>
                  </a:extLst>
                </a:gridCol>
                <a:gridCol w="1626268">
                  <a:extLst>
                    <a:ext uri="{9D8B030D-6E8A-4147-A177-3AD203B41FA5}">
                      <a16:colId xmlns:a16="http://schemas.microsoft.com/office/drawing/2014/main" val="3778047526"/>
                    </a:ext>
                  </a:extLst>
                </a:gridCol>
                <a:gridCol w="1626268">
                  <a:extLst>
                    <a:ext uri="{9D8B030D-6E8A-4147-A177-3AD203B41FA5}">
                      <a16:colId xmlns:a16="http://schemas.microsoft.com/office/drawing/2014/main" val="298121882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 </a:t>
                      </a:r>
                      <a:r>
                        <a:rPr lang="cs-CZ" sz="1800" b="1" i="0" u="sng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Detekce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Blansko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Plzeň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Praha 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Celkem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52767023"/>
                  </a:ext>
                </a:extLst>
              </a:tr>
              <a:tr h="439456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Počet kontaktů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439</a:t>
                      </a:r>
                      <a:endParaRPr lang="en-GB" sz="1800" b="0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242</a:t>
                      </a:r>
                      <a:endParaRPr lang="en-GB" sz="1800" b="0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517</a:t>
                      </a:r>
                      <a:endParaRPr lang="en-GB" sz="1800" b="0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1198</a:t>
                      </a:r>
                      <a:endParaRPr lang="en-GB" sz="1800" b="1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46330493"/>
                  </a:ext>
                </a:extLst>
              </a:tr>
              <a:tr h="439456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Počet detekčních služeb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261</a:t>
                      </a:r>
                      <a:endParaRPr lang="en-GB" sz="1800" b="0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240</a:t>
                      </a:r>
                      <a:endParaRPr lang="en-GB" sz="1800" b="0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291</a:t>
                      </a:r>
                      <a:endParaRPr lang="en-GB" sz="1800" b="0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792</a:t>
                      </a:r>
                      <a:endParaRPr lang="en-GB" sz="1800" b="1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99693286"/>
                  </a:ext>
                </a:extLst>
              </a:tr>
            </a:tbl>
          </a:graphicData>
        </a:graphic>
      </p:graphicFrame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6958ECC3-7F9A-4B18-A524-81E5192734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007107"/>
              </p:ext>
            </p:extLst>
          </p:nvPr>
        </p:nvGraphicFramePr>
        <p:xfrm>
          <a:off x="1724525" y="3242485"/>
          <a:ext cx="8667363" cy="128490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165167">
                  <a:extLst>
                    <a:ext uri="{9D8B030D-6E8A-4147-A177-3AD203B41FA5}">
                      <a16:colId xmlns:a16="http://schemas.microsoft.com/office/drawing/2014/main" val="3491803611"/>
                    </a:ext>
                  </a:extLst>
                </a:gridCol>
                <a:gridCol w="1625549">
                  <a:extLst>
                    <a:ext uri="{9D8B030D-6E8A-4147-A177-3AD203B41FA5}">
                      <a16:colId xmlns:a16="http://schemas.microsoft.com/office/drawing/2014/main" val="797360974"/>
                    </a:ext>
                  </a:extLst>
                </a:gridCol>
                <a:gridCol w="1625549">
                  <a:extLst>
                    <a:ext uri="{9D8B030D-6E8A-4147-A177-3AD203B41FA5}">
                      <a16:colId xmlns:a16="http://schemas.microsoft.com/office/drawing/2014/main" val="166779685"/>
                    </a:ext>
                  </a:extLst>
                </a:gridCol>
                <a:gridCol w="1625549">
                  <a:extLst>
                    <a:ext uri="{9D8B030D-6E8A-4147-A177-3AD203B41FA5}">
                      <a16:colId xmlns:a16="http://schemas.microsoft.com/office/drawing/2014/main" val="4161142817"/>
                    </a:ext>
                  </a:extLst>
                </a:gridCol>
                <a:gridCol w="1625549">
                  <a:extLst>
                    <a:ext uri="{9D8B030D-6E8A-4147-A177-3AD203B41FA5}">
                      <a16:colId xmlns:a16="http://schemas.microsoft.com/office/drawing/2014/main" val="56412758"/>
                    </a:ext>
                  </a:extLst>
                </a:gridCol>
              </a:tblGrid>
              <a:tr h="428303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 </a:t>
                      </a:r>
                      <a:r>
                        <a:rPr lang="cs-CZ" sz="1800" b="1" i="0" u="sng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Rodina</a:t>
                      </a:r>
                      <a:endParaRPr lang="en-GB" sz="1800" b="1" i="0" u="none" strike="noStrike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Blansko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Plzeň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Praha 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Celkem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23751356"/>
                  </a:ext>
                </a:extLst>
              </a:tr>
              <a:tr h="42830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Počet kontaktů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251</a:t>
                      </a:r>
                      <a:endParaRPr lang="en-GB" sz="1800" b="0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222</a:t>
                      </a:r>
                      <a:endParaRPr lang="en-GB" sz="1800" b="0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180</a:t>
                      </a:r>
                      <a:endParaRPr lang="en-GB" sz="1800" b="0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653</a:t>
                      </a:r>
                      <a:endParaRPr lang="en-GB" sz="1800" b="1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90136832"/>
                  </a:ext>
                </a:extLst>
              </a:tr>
              <a:tr h="42830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Počet klientů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</a:rPr>
                        <a:t>51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</a:rPr>
                        <a:t>59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</a:rPr>
                        <a:t>67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</a:rPr>
                        <a:t>177</a:t>
                      </a:r>
                      <a:endParaRPr lang="en-GB" sz="1800" b="1" i="0" u="none" strike="noStrike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94876821"/>
                  </a:ext>
                </a:extLst>
              </a:tr>
            </a:tbl>
          </a:graphicData>
        </a:graphic>
      </p:graphicFrame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AF56C365-D1B0-4DBF-A209-528D2F7C0C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247169"/>
              </p:ext>
            </p:extLst>
          </p:nvPr>
        </p:nvGraphicFramePr>
        <p:xfrm>
          <a:off x="1724525" y="4749217"/>
          <a:ext cx="8667363" cy="144224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165167">
                  <a:extLst>
                    <a:ext uri="{9D8B030D-6E8A-4147-A177-3AD203B41FA5}">
                      <a16:colId xmlns:a16="http://schemas.microsoft.com/office/drawing/2014/main" val="3862663301"/>
                    </a:ext>
                  </a:extLst>
                </a:gridCol>
                <a:gridCol w="1625549">
                  <a:extLst>
                    <a:ext uri="{9D8B030D-6E8A-4147-A177-3AD203B41FA5}">
                      <a16:colId xmlns:a16="http://schemas.microsoft.com/office/drawing/2014/main" val="2561938100"/>
                    </a:ext>
                  </a:extLst>
                </a:gridCol>
                <a:gridCol w="1625549">
                  <a:extLst>
                    <a:ext uri="{9D8B030D-6E8A-4147-A177-3AD203B41FA5}">
                      <a16:colId xmlns:a16="http://schemas.microsoft.com/office/drawing/2014/main" val="195811678"/>
                    </a:ext>
                  </a:extLst>
                </a:gridCol>
                <a:gridCol w="1625549">
                  <a:extLst>
                    <a:ext uri="{9D8B030D-6E8A-4147-A177-3AD203B41FA5}">
                      <a16:colId xmlns:a16="http://schemas.microsoft.com/office/drawing/2014/main" val="141819127"/>
                    </a:ext>
                  </a:extLst>
                </a:gridCol>
                <a:gridCol w="1625549">
                  <a:extLst>
                    <a:ext uri="{9D8B030D-6E8A-4147-A177-3AD203B41FA5}">
                      <a16:colId xmlns:a16="http://schemas.microsoft.com/office/drawing/2014/main" val="1786237356"/>
                    </a:ext>
                  </a:extLst>
                </a:gridCol>
              </a:tblGrid>
              <a:tr h="480747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 </a:t>
                      </a:r>
                      <a:r>
                        <a:rPr lang="cs-CZ" sz="1800" b="1" i="0" u="sng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Klienti</a:t>
                      </a:r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Blansko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Plzeň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Praha 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Celkem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12998810"/>
                  </a:ext>
                </a:extLst>
              </a:tr>
              <a:tr h="48074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Počet kontaktů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1505</a:t>
                      </a:r>
                      <a:endParaRPr lang="en-GB" sz="1800" b="0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848</a:t>
                      </a:r>
                      <a:endParaRPr lang="en-GB" sz="1800" b="0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1226</a:t>
                      </a:r>
                      <a:endParaRPr lang="en-GB" sz="1800" b="0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3579</a:t>
                      </a:r>
                      <a:endParaRPr lang="en-GB" sz="1800" b="1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47952141"/>
                  </a:ext>
                </a:extLst>
              </a:tr>
              <a:tr h="48074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Počet klientů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134</a:t>
                      </a:r>
                      <a:endParaRPr lang="en-GB" sz="1800" b="0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123</a:t>
                      </a:r>
                      <a:endParaRPr lang="en-GB" sz="1800" b="0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71</a:t>
                      </a:r>
                      <a:endParaRPr lang="en-GB" sz="1800" b="0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328</a:t>
                      </a:r>
                      <a:endParaRPr lang="en-GB" sz="1800" b="1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52922029"/>
                  </a:ext>
                </a:extLst>
              </a:tr>
            </a:tbl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6096000" y="6191458"/>
            <a:ext cx="4320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/>
              <a:t>Stav ke dni 31. 1. 2021</a:t>
            </a:r>
          </a:p>
        </p:txBody>
      </p:sp>
    </p:spTree>
    <p:extLst>
      <p:ext uri="{BB962C8B-B14F-4D97-AF65-F5344CB8AC3E}">
        <p14:creationId xmlns:p14="http://schemas.microsoft.com/office/powerpoint/2010/main" val="2725179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1077361" y="1705970"/>
            <a:ext cx="10080000" cy="2893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Nadpis 1"/>
          <p:cNvSpPr>
            <a:spLocks noGrp="1"/>
          </p:cNvSpPr>
          <p:nvPr>
            <p:ph type="ctrTitle"/>
          </p:nvPr>
        </p:nvSpPr>
        <p:spPr>
          <a:xfrm>
            <a:off x="1722960" y="1857652"/>
            <a:ext cx="9009208" cy="1571348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>
                <a:cs typeface="Times New Roman" panose="02020603050405020304" pitchFamily="18" charset="0"/>
              </a:rPr>
              <a:t>Manuál </a:t>
            </a:r>
            <a:r>
              <a:rPr lang="cs-CZ" sz="3600" b="1" dirty="0" err="1">
                <a:cs typeface="Times New Roman" panose="02020603050405020304" pitchFamily="18" charset="0"/>
              </a:rPr>
              <a:t>Highlanderu</a:t>
            </a:r>
            <a:endParaRPr lang="cs-CZ" sz="36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702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064B71-C71C-4812-A30F-6EF73CF7B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Znovuobnovení</a:t>
            </a:r>
            <a:r>
              <a:rPr lang="en-GB" b="1" dirty="0"/>
              <a:t> </a:t>
            </a:r>
            <a:r>
              <a:rPr lang="en-GB" b="1" dirty="0" err="1"/>
              <a:t>spolupráce</a:t>
            </a:r>
            <a:r>
              <a:rPr lang="en-GB" b="1" dirty="0"/>
              <a:t> s EI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1149D3-8B8D-4657-BC4B-A50B8D5F3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effectLst/>
                <a:ea typeface="Calibri" panose="020F0502020204030204" pitchFamily="34" charset="0"/>
              </a:rPr>
              <a:t>Pokud klient již jednou měl s týmem podepsanou smlouvu, ukončil podporu a znovu se po pár měsících vrátil, je dále vedený jako jeden klient, který dostal podporu. Do pole </a:t>
            </a:r>
            <a:r>
              <a:rPr lang="cs-CZ" b="1" dirty="0">
                <a:effectLst/>
                <a:ea typeface="Calibri" panose="020F0502020204030204" pitchFamily="34" charset="0"/>
              </a:rPr>
              <a:t>„Spolupráce od“</a:t>
            </a:r>
            <a:r>
              <a:rPr lang="cs-CZ" dirty="0">
                <a:effectLst/>
                <a:ea typeface="Calibri" panose="020F0502020204030204" pitchFamily="34" charset="0"/>
              </a:rPr>
              <a:t> v kartě klienta se uvádí </a:t>
            </a:r>
            <a:r>
              <a:rPr lang="cs-CZ" b="1" dirty="0">
                <a:effectLst/>
                <a:ea typeface="Calibri" panose="020F0502020204030204" pitchFamily="34" charset="0"/>
              </a:rPr>
              <a:t>původní datum první smlouvy</a:t>
            </a:r>
            <a:r>
              <a:rPr lang="cs-CZ" dirty="0">
                <a:effectLst/>
                <a:ea typeface="Calibri" panose="020F0502020204030204" pitchFamily="34" charset="0"/>
              </a:rPr>
              <a:t> do další poskytnuté intervence. Je nutné si pohlídat 40 hodin bagatelní podpory.</a:t>
            </a:r>
            <a:endParaRPr lang="en-GB" dirty="0">
              <a:effectLst/>
              <a:ea typeface="Calibri" panose="020F0502020204030204" pitchFamily="34" charset="0"/>
            </a:endParaRPr>
          </a:p>
          <a:p>
            <a:r>
              <a:rPr lang="en-GB" dirty="0" err="1"/>
              <a:t>Pár</a:t>
            </a:r>
            <a:r>
              <a:rPr lang="en-GB" dirty="0"/>
              <a:t> </a:t>
            </a:r>
            <a:r>
              <a:rPr lang="en-GB" dirty="0" err="1"/>
              <a:t>klientů</a:t>
            </a:r>
            <a:r>
              <a:rPr lang="en-GB" dirty="0"/>
              <a:t> se </a:t>
            </a:r>
            <a:r>
              <a:rPr lang="en-GB" dirty="0" err="1"/>
              <a:t>zpět</a:t>
            </a:r>
            <a:r>
              <a:rPr lang="en-GB" dirty="0"/>
              <a:t> </a:t>
            </a:r>
            <a:r>
              <a:rPr lang="en-GB" dirty="0" err="1"/>
              <a:t>vrátilo</a:t>
            </a:r>
            <a:r>
              <a:rPr lang="en-GB" dirty="0"/>
              <a:t> do </a:t>
            </a:r>
            <a:r>
              <a:rPr lang="en-GB" dirty="0" err="1"/>
              <a:t>služby</a:t>
            </a:r>
            <a:r>
              <a:rPr lang="en-GB" dirty="0"/>
              <a:t>. </a:t>
            </a:r>
            <a:r>
              <a:rPr lang="en-GB" dirty="0">
                <a:solidFill>
                  <a:srgbClr val="FF0000"/>
                </a:solidFill>
              </a:rPr>
              <a:t>Kam </a:t>
            </a:r>
            <a:r>
              <a:rPr lang="en-GB" dirty="0" err="1">
                <a:solidFill>
                  <a:srgbClr val="FF0000"/>
                </a:solidFill>
              </a:rPr>
              <a:t>uvádět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jejich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druhý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důvod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ukončení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služby</a:t>
            </a:r>
            <a:r>
              <a:rPr lang="en-GB" dirty="0">
                <a:solidFill>
                  <a:srgbClr val="FF0000"/>
                </a:solidFill>
              </a:rPr>
              <a:t>?</a:t>
            </a:r>
            <a:r>
              <a:rPr lang="en-GB" dirty="0"/>
              <a:t> </a:t>
            </a:r>
            <a:r>
              <a:rPr lang="cs-CZ" dirty="0">
                <a:solidFill>
                  <a:srgbClr val="FF0000"/>
                </a:solidFill>
              </a:rPr>
              <a:t>Liší se jejich druhý důvod od prvního?</a:t>
            </a:r>
            <a:r>
              <a:rPr lang="cs-CZ" dirty="0"/>
              <a:t> Přidat d</a:t>
            </a:r>
            <a:r>
              <a:rPr lang="en-GB" dirty="0"/>
              <a:t>o </a:t>
            </a:r>
            <a:r>
              <a:rPr lang="en-GB" dirty="0" err="1"/>
              <a:t>popisku</a:t>
            </a:r>
            <a:r>
              <a:rPr lang="en-GB" dirty="0"/>
              <a:t>?</a:t>
            </a:r>
            <a:endParaRPr lang="cs-CZ" dirty="0"/>
          </a:p>
          <a:p>
            <a:r>
              <a:rPr lang="cs-CZ" dirty="0">
                <a:solidFill>
                  <a:srgbClr val="FF0000"/>
                </a:solidFill>
              </a:rPr>
              <a:t>Upravit i druhý zdroj vstupu do služby?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409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1077361" y="1705970"/>
            <a:ext cx="10080000" cy="2893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Nadpis 1"/>
          <p:cNvSpPr>
            <a:spLocks noGrp="1"/>
          </p:cNvSpPr>
          <p:nvPr>
            <p:ph type="ctrTitle"/>
          </p:nvPr>
        </p:nvSpPr>
        <p:spPr>
          <a:xfrm>
            <a:off x="1722960" y="1857652"/>
            <a:ext cx="9009208" cy="1571348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>
                <a:cs typeface="Times New Roman" panose="02020603050405020304" pitchFamily="18" charset="0"/>
              </a:rPr>
              <a:t>Kategorizace intervencí</a:t>
            </a:r>
          </a:p>
        </p:txBody>
      </p:sp>
    </p:spTree>
    <p:extLst>
      <p:ext uri="{BB962C8B-B14F-4D97-AF65-F5344CB8AC3E}">
        <p14:creationId xmlns:p14="http://schemas.microsoft.com/office/powerpoint/2010/main" val="2392301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ED8C65-91EC-4134-988F-EEA46635E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Cílová skupina „Ostatní“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42640E-F8ED-4077-A03A-7C4F7A471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Zahrnuje osoby, které užívají antipsychotika, ale nemají dg. F2 nebo jsou v riziku rozvoje psychózy, ale </a:t>
            </a:r>
            <a:r>
              <a:rPr lang="cs-CZ" dirty="0" err="1"/>
              <a:t>nenaskórovali</a:t>
            </a:r>
            <a:r>
              <a:rPr lang="cs-CZ" dirty="0"/>
              <a:t> na </a:t>
            </a:r>
            <a:r>
              <a:rPr lang="cs-CZ" dirty="0" err="1"/>
              <a:t>CAARMSu</a:t>
            </a:r>
            <a:r>
              <a:rPr lang="cs-CZ" dirty="0"/>
              <a:t> atd.</a:t>
            </a:r>
          </a:p>
          <a:p>
            <a:r>
              <a:rPr lang="cs-CZ" i="1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Příklad: Klient, který nespadá do kritérií jedné ze tří cílových skupin, ale má zájem být ve službě a EI tým má důvod na klientovi dále pracovat.</a:t>
            </a:r>
            <a:endParaRPr lang="en-GB" i="1" dirty="0"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ea typeface="Cambria" panose="02040503050406030204" pitchFamily="18" charset="0"/>
                <a:cs typeface="Times New Roman" panose="02020603050405020304" pitchFamily="18" charset="0"/>
              </a:rPr>
              <a:t>Důvod ponechání klienta ve službě je ten, že jej nelze komu předat. Z etického hlediska nelze nechat klienta bez podpory a v silném sociálním či zdravotním ohrožením.</a:t>
            </a:r>
          </a:p>
          <a:p>
            <a:r>
              <a:rPr lang="cs-CZ" dirty="0">
                <a:solidFill>
                  <a:srgbClr val="FF000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Jsou i jiné důvody, proč si necháváte v péči klienty?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5167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A39088-4125-4520-86FF-9A6F13BE2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Krizová intervence (5. KL a RP)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264061-3EA8-4211-8CB4-B0B8BFA53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„</a:t>
            </a:r>
            <a:r>
              <a:rPr lang="cs-CZ" b="1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5. Krizová intervence</a:t>
            </a:r>
            <a:r>
              <a:rPr lang="cs-CZ" b="1" dirty="0"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cs-CZ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Akutní okamžitá psychologická intervence, zaměřená na konkrétní krizovou situaci klienta a její bezprostřední překonání.“ (viz Metodika EI)</a:t>
            </a:r>
            <a:endParaRPr lang="cs-CZ" b="1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1"/>
            <a:r>
              <a:rPr lang="cs-CZ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„Vnímám daleko více oblastí,</a:t>
            </a:r>
            <a:r>
              <a:rPr lang="cs-CZ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kde je nutné člověka podpořit, než je pouze ta psychologická. Například, když </a:t>
            </a:r>
            <a:r>
              <a:rPr lang="cs-CZ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člověk ohrožuje sebe či jiné na životě či velmi významně na zdraví, </a:t>
            </a:r>
            <a:r>
              <a:rPr lang="cs-CZ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tak se </a:t>
            </a:r>
            <a:r>
              <a:rPr lang="cs-CZ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jedná o nedobrovolnou hospitalizaci</a:t>
            </a:r>
            <a:r>
              <a:rPr lang="cs-CZ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 Jeden z příkladů krizové intervence, kde se nedá hovořit o </a:t>
            </a:r>
            <a:r>
              <a:rPr lang="cs-CZ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monopolu akutní psychologické podpory</a:t>
            </a:r>
            <a:r>
              <a:rPr lang="cs-CZ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 Jinde i ano, ale za mě to je tak 40 až 60 % podpory, nezahrnul bych pod to celý obsah krizové intervence, jak ji vnímáme v Blansku.“</a:t>
            </a:r>
            <a:endParaRPr lang="cs-CZ" dirty="0">
              <a:solidFill>
                <a:srgbClr val="000000"/>
              </a:solidFill>
            </a:endParaRPr>
          </a:p>
          <a:p>
            <a:r>
              <a:rPr lang="cs-CZ" dirty="0">
                <a:solidFill>
                  <a:srgbClr val="FF0000"/>
                </a:solidFill>
              </a:rPr>
              <a:t>Co ještě přidat do popisku této kategorie?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429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83E48D-EDEF-4EEB-8372-24D6C8763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Neuskutečněná intervence (12. KL / 9. RP)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C909CC-60B4-43F8-B7FF-6AE0A9D69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2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„</a:t>
            </a:r>
            <a:r>
              <a:rPr lang="cs-CZ" sz="2800" b="1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Neuskutečněná intervence: </a:t>
            </a:r>
            <a:r>
              <a:rPr lang="cs-CZ" sz="2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Intervence, která se neočekávaně neuskuteční (např. klient nedorazí na domluvenou schůzku). Nutné zaznamenávat především kvůli času, který tým věnuje přípravě a cestě.“ (</a:t>
            </a:r>
            <a:r>
              <a:rPr lang="cs-CZ" dirty="0">
                <a:ea typeface="Cambria" panose="02040503050406030204" pitchFamily="18" charset="0"/>
                <a:cs typeface="Times New Roman" panose="02020603050405020304" pitchFamily="18" charset="0"/>
              </a:rPr>
              <a:t>viz </a:t>
            </a:r>
            <a:r>
              <a:rPr lang="cs-CZ" sz="2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Metodika EI)</a:t>
            </a:r>
            <a:endParaRPr lang="cs-CZ" b="1" dirty="0"/>
          </a:p>
          <a:p>
            <a:r>
              <a:rPr lang="cs-CZ" b="1" dirty="0"/>
              <a:t>Při</a:t>
            </a:r>
            <a:r>
              <a:rPr lang="cs-CZ" dirty="0"/>
              <a:t> </a:t>
            </a:r>
            <a:r>
              <a:rPr lang="cs-CZ" b="1" dirty="0"/>
              <a:t>neúspěšném osobním kontaktu </a:t>
            </a:r>
            <a:r>
              <a:rPr lang="cs-CZ" dirty="0"/>
              <a:t>j</a:t>
            </a:r>
            <a:r>
              <a:rPr lang="en-GB" dirty="0"/>
              <a:t>e </a:t>
            </a:r>
            <a:r>
              <a:rPr lang="cs-CZ" dirty="0"/>
              <a:t>nutné</a:t>
            </a:r>
            <a:r>
              <a:rPr lang="en-GB" dirty="0"/>
              <a:t> </a:t>
            </a:r>
            <a:r>
              <a:rPr lang="en-GB" dirty="0" err="1"/>
              <a:t>zaznamenat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1 </a:t>
            </a:r>
            <a:r>
              <a:rPr lang="en-GB" dirty="0" err="1"/>
              <a:t>minutu</a:t>
            </a:r>
            <a:r>
              <a:rPr lang="en-GB" dirty="0"/>
              <a:t> </a:t>
            </a:r>
            <a:r>
              <a:rPr lang="en-GB" dirty="0" err="1"/>
              <a:t>přímé</a:t>
            </a:r>
            <a:r>
              <a:rPr lang="en-GB" dirty="0"/>
              <a:t> </a:t>
            </a:r>
            <a:r>
              <a:rPr lang="en-GB" dirty="0" err="1"/>
              <a:t>práce</a:t>
            </a:r>
            <a:r>
              <a:rPr lang="en-GB" dirty="0"/>
              <a:t> (v </a:t>
            </a:r>
            <a:r>
              <a:rPr lang="en-GB" dirty="0" err="1"/>
              <a:t>Highlanderu</a:t>
            </a:r>
            <a:r>
              <a:rPr lang="en-GB" dirty="0"/>
              <a:t> </a:t>
            </a:r>
            <a:r>
              <a:rPr lang="en-GB" dirty="0" err="1"/>
              <a:t>nelze</a:t>
            </a:r>
            <a:r>
              <a:rPr lang="en-GB" dirty="0"/>
              <a:t> </a:t>
            </a:r>
            <a:r>
              <a:rPr lang="en-GB" dirty="0" err="1"/>
              <a:t>zadat</a:t>
            </a:r>
            <a:r>
              <a:rPr lang="en-GB" dirty="0"/>
              <a:t> 0 </a:t>
            </a:r>
            <a:r>
              <a:rPr lang="en-GB" dirty="0" err="1"/>
              <a:t>minut</a:t>
            </a:r>
            <a:r>
              <a:rPr lang="en-GB" dirty="0"/>
              <a:t>)</a:t>
            </a:r>
          </a:p>
          <a:p>
            <a:pPr lvl="1"/>
            <a:r>
              <a:rPr lang="en-GB" dirty="0" err="1"/>
              <a:t>uvést</a:t>
            </a:r>
            <a:r>
              <a:rPr lang="en-GB" dirty="0"/>
              <a:t> </a:t>
            </a:r>
            <a:r>
              <a:rPr lang="en-GB" dirty="0" err="1"/>
              <a:t>čas</a:t>
            </a:r>
            <a:r>
              <a:rPr lang="en-GB" dirty="0"/>
              <a:t> </a:t>
            </a:r>
            <a:r>
              <a:rPr lang="en-GB" dirty="0" err="1"/>
              <a:t>strávený</a:t>
            </a:r>
            <a:r>
              <a:rPr lang="en-GB" dirty="0"/>
              <a:t> </a:t>
            </a:r>
            <a:r>
              <a:rPr lang="en-GB" dirty="0" err="1"/>
              <a:t>cestou</a:t>
            </a:r>
            <a:endParaRPr lang="en-GB" dirty="0"/>
          </a:p>
          <a:p>
            <a:r>
              <a:rPr lang="en-GB" b="1" dirty="0" err="1"/>
              <a:t>Při</a:t>
            </a:r>
            <a:r>
              <a:rPr lang="en-GB" dirty="0"/>
              <a:t> </a:t>
            </a:r>
            <a:r>
              <a:rPr lang="en-GB" b="1" dirty="0" err="1"/>
              <a:t>neúspěšném</a:t>
            </a:r>
            <a:r>
              <a:rPr lang="en-GB" b="1" dirty="0"/>
              <a:t> </a:t>
            </a:r>
            <a:r>
              <a:rPr lang="en-GB" b="1" dirty="0" err="1"/>
              <a:t>telefonním</a:t>
            </a:r>
            <a:r>
              <a:rPr lang="en-GB" b="1" dirty="0"/>
              <a:t> </a:t>
            </a:r>
            <a:r>
              <a:rPr lang="en-GB" b="1" dirty="0" err="1"/>
              <a:t>kontaktování</a:t>
            </a:r>
            <a:r>
              <a:rPr lang="en-GB" b="1" dirty="0"/>
              <a:t> </a:t>
            </a:r>
            <a:r>
              <a:rPr lang="en-GB" dirty="0"/>
              <a:t>je </a:t>
            </a:r>
            <a:r>
              <a:rPr lang="en-GB" dirty="0" err="1"/>
              <a:t>nutné</a:t>
            </a:r>
            <a:r>
              <a:rPr lang="en-GB" dirty="0"/>
              <a:t> </a:t>
            </a:r>
            <a:r>
              <a:rPr lang="en-GB" dirty="0" err="1"/>
              <a:t>zaznamenat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1 </a:t>
            </a:r>
            <a:r>
              <a:rPr lang="en-GB" dirty="0" err="1"/>
              <a:t>minut</a:t>
            </a:r>
            <a:r>
              <a:rPr lang="cs-CZ" dirty="0"/>
              <a:t>u</a:t>
            </a:r>
            <a:r>
              <a:rPr lang="en-GB" dirty="0"/>
              <a:t> </a:t>
            </a:r>
            <a:r>
              <a:rPr lang="en-GB" dirty="0" err="1"/>
              <a:t>přímé</a:t>
            </a:r>
            <a:r>
              <a:rPr lang="en-GB" dirty="0"/>
              <a:t> </a:t>
            </a:r>
            <a:r>
              <a:rPr lang="en-GB" dirty="0" err="1"/>
              <a:t>práce</a:t>
            </a:r>
            <a:r>
              <a:rPr lang="en-GB" dirty="0"/>
              <a:t> (pro </a:t>
            </a:r>
            <a:r>
              <a:rPr lang="en-GB" dirty="0" err="1"/>
              <a:t>účely</a:t>
            </a:r>
            <a:r>
              <a:rPr lang="en-GB" dirty="0"/>
              <a:t> </a:t>
            </a:r>
            <a:r>
              <a:rPr lang="en-GB" dirty="0" err="1"/>
              <a:t>sledování</a:t>
            </a:r>
            <a:r>
              <a:rPr lang="en-GB" dirty="0"/>
              <a:t> </a:t>
            </a:r>
            <a:r>
              <a:rPr lang="en-GB" dirty="0" err="1"/>
              <a:t>klienta</a:t>
            </a:r>
            <a:r>
              <a:rPr lang="en-GB" dirty="0"/>
              <a:t> – </a:t>
            </a:r>
            <a:r>
              <a:rPr lang="en-GB" dirty="0" err="1"/>
              <a:t>možné</a:t>
            </a:r>
            <a:r>
              <a:rPr lang="en-GB" dirty="0"/>
              <a:t> </a:t>
            </a:r>
            <a:r>
              <a:rPr lang="en-GB" dirty="0" err="1"/>
              <a:t>zahrnout</a:t>
            </a:r>
            <a:r>
              <a:rPr lang="en-GB" dirty="0"/>
              <a:t> </a:t>
            </a:r>
            <a:r>
              <a:rPr lang="en-GB" dirty="0" err="1"/>
              <a:t>jako</a:t>
            </a:r>
            <a:r>
              <a:rPr lang="en-GB" dirty="0"/>
              <a:t> </a:t>
            </a:r>
            <a:r>
              <a:rPr lang="en-GB" dirty="0" err="1"/>
              <a:t>intervenci</a:t>
            </a:r>
            <a:r>
              <a:rPr lang="en-GB" dirty="0"/>
              <a:t> v </a:t>
            </a:r>
            <a:r>
              <a:rPr lang="en-GB" dirty="0" err="1"/>
              <a:t>délce</a:t>
            </a:r>
            <a:r>
              <a:rPr lang="en-GB" dirty="0"/>
              <a:t> </a:t>
            </a:r>
            <a:r>
              <a:rPr lang="en-GB" dirty="0" err="1"/>
              <a:t>trvání</a:t>
            </a:r>
            <a:r>
              <a:rPr lang="en-GB" dirty="0"/>
              <a:t> 1 </a:t>
            </a:r>
            <a:r>
              <a:rPr lang="en-GB" dirty="0" err="1"/>
              <a:t>minuty</a:t>
            </a:r>
            <a:r>
              <a:rPr lang="en-GB" dirty="0"/>
              <a:t>; v </a:t>
            </a:r>
            <a:r>
              <a:rPr lang="en-GB" dirty="0" err="1"/>
              <a:t>Highlanderu</a:t>
            </a:r>
            <a:r>
              <a:rPr lang="en-GB" dirty="0"/>
              <a:t> </a:t>
            </a:r>
            <a:r>
              <a:rPr lang="en-GB" dirty="0" err="1"/>
              <a:t>nelze</a:t>
            </a:r>
            <a:r>
              <a:rPr lang="en-GB" dirty="0"/>
              <a:t> </a:t>
            </a:r>
            <a:r>
              <a:rPr lang="en-GB" dirty="0" err="1"/>
              <a:t>zadat</a:t>
            </a:r>
            <a:r>
              <a:rPr lang="en-GB" dirty="0"/>
              <a:t> 0 </a:t>
            </a:r>
            <a:r>
              <a:rPr lang="en-GB" dirty="0" err="1"/>
              <a:t>minut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01087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72F369-7B81-4AB2-AE46-B2D2E555C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Kategorizace intervencí u klientů a RP – úvod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A255B4-A031-4FF8-B0E0-045917275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S klientem / S rodinným příslušníkem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Informování o EI službě; Dojednávání schůzky; Mapování situace klienta / Mapování situace v rodině; Psychoterapie; </a:t>
            </a:r>
            <a:r>
              <a:rPr lang="cs-CZ" b="1" dirty="0"/>
              <a:t>Krizová intervence</a:t>
            </a:r>
            <a:r>
              <a:rPr lang="cs-CZ" dirty="0"/>
              <a:t>; Sociální poradenství;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Pracovní poradenství (IPS)</a:t>
            </a:r>
            <a:r>
              <a:rPr lang="cs-CZ" dirty="0"/>
              <a:t>; Edukace; Podpůrný hovor;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Diagnostika, screening, vyplňování výzkumných nástrojů</a:t>
            </a:r>
            <a:r>
              <a:rPr lang="cs-CZ" dirty="0"/>
              <a:t>;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Doporučení dalších služeb</a:t>
            </a:r>
            <a:r>
              <a:rPr lang="cs-CZ" dirty="0"/>
              <a:t>; </a:t>
            </a:r>
            <a:r>
              <a:rPr lang="cs-CZ" b="1" dirty="0"/>
              <a:t>Neuskutečněná intervence</a:t>
            </a:r>
          </a:p>
          <a:p>
            <a:r>
              <a:rPr lang="cs-CZ" b="1" dirty="0"/>
              <a:t>V zájmu klienta / V zájmu rodinného příslušníka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Komunikace o potencionálním klientovi (s lékařem, jinou službou) / Komunikace o RP s jinou služnou; Předávací schůzka s jinou službou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0163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C32040-9838-4D35-A7DD-3A52DED64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Kam zařadit tyto aktivity?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80B6A2-6059-4B2E-804F-01E5F46C3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b="1" dirty="0">
                <a:solidFill>
                  <a:srgbClr val="000000"/>
                </a:solidFill>
                <a:ea typeface="Times New Roman" panose="02020603050405020304" pitchFamily="18" charset="0"/>
              </a:rPr>
              <a:t>D</a:t>
            </a:r>
            <a:r>
              <a:rPr lang="cs-CZ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oprovod klienta někam – nácvik za účelem příštího zvládání bez podpory pracovníka</a:t>
            </a:r>
            <a:r>
              <a:rPr lang="cs-CZ" b="1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cs-CZ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(</a:t>
            </a:r>
            <a:r>
              <a:rPr lang="cs-CZ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ať už se jedná o doprovod do jiného sociálního zařízení, kam dříve chodil sám, než měl psychické potíže)</a:t>
            </a:r>
          </a:p>
          <a:p>
            <a:pPr lvl="1"/>
            <a:r>
              <a:rPr lang="cs-CZ" b="1" dirty="0">
                <a:solidFill>
                  <a:srgbClr val="000000"/>
                </a:solidFill>
                <a:ea typeface="Times New Roman" panose="02020603050405020304" pitchFamily="18" charset="0"/>
              </a:rPr>
              <a:t>D</a:t>
            </a:r>
            <a:r>
              <a:rPr lang="cs-CZ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oprovod na úřady</a:t>
            </a:r>
            <a:r>
              <a:rPr lang="cs-CZ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kde je </a:t>
            </a:r>
            <a:r>
              <a:rPr lang="cs-CZ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více pracovník </a:t>
            </a:r>
            <a:r>
              <a:rPr lang="cs-CZ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(návrh FF: „</a:t>
            </a:r>
            <a:r>
              <a:rPr lang="cs-CZ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sociální práce“ </a:t>
            </a:r>
            <a:r>
              <a:rPr lang="cs-CZ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„v zájmu klienta?“</a:t>
            </a:r>
            <a:r>
              <a:rPr lang="cs-CZ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)</a:t>
            </a:r>
          </a:p>
          <a:p>
            <a:pPr lvl="1"/>
            <a:r>
              <a:rPr lang="cs-CZ" b="1" dirty="0">
                <a:solidFill>
                  <a:srgbClr val="000000"/>
                </a:solidFill>
                <a:ea typeface="Times New Roman" panose="02020603050405020304" pitchFamily="18" charset="0"/>
              </a:rPr>
              <a:t>D</a:t>
            </a:r>
            <a:r>
              <a:rPr lang="cs-CZ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oprovod na úřady</a:t>
            </a:r>
            <a:r>
              <a:rPr lang="cs-CZ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kde je </a:t>
            </a:r>
            <a:r>
              <a:rPr lang="cs-CZ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méně pracovník </a:t>
            </a:r>
            <a:r>
              <a:rPr lang="cs-CZ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(návrh FF: „</a:t>
            </a:r>
            <a:r>
              <a:rPr lang="cs-CZ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doprovod/podpora“</a:t>
            </a:r>
            <a:r>
              <a:rPr lang="cs-CZ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jako osoba navíc, NE jako profesionál jednající více "za" klienta; </a:t>
            </a:r>
            <a:r>
              <a:rPr lang="cs-CZ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„s klientem“</a:t>
            </a:r>
            <a:r>
              <a:rPr lang="cs-CZ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)</a:t>
            </a:r>
          </a:p>
          <a:p>
            <a:r>
              <a:rPr lang="cs-CZ" dirty="0">
                <a:solidFill>
                  <a:srgbClr val="FF0000"/>
                </a:solidFill>
              </a:rPr>
              <a:t>Vytvoření nové kategorie? </a:t>
            </a:r>
            <a:r>
              <a:rPr lang="cs-CZ" dirty="0">
                <a:solidFill>
                  <a:srgbClr val="000000"/>
                </a:solidFill>
              </a:rPr>
              <a:t>Návrh Plzně „</a:t>
            </a:r>
            <a:r>
              <a:rPr lang="cs-CZ" b="1" dirty="0">
                <a:solidFill>
                  <a:srgbClr val="000000"/>
                </a:solidFill>
              </a:rPr>
              <a:t>Asistenční služba</a:t>
            </a:r>
            <a:r>
              <a:rPr lang="cs-CZ" dirty="0">
                <a:solidFill>
                  <a:srgbClr val="000000"/>
                </a:solidFill>
              </a:rPr>
              <a:t>“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2995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56" y="0"/>
            <a:ext cx="11543700" cy="7697168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3519377" y="1336905"/>
            <a:ext cx="850604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cs-CZ" b="1" dirty="0"/>
              <a:t>PhDr. Petr Winkler, Ph.D.</a:t>
            </a:r>
            <a:endParaRPr lang="cs-CZ" dirty="0"/>
          </a:p>
          <a:p>
            <a:pPr fontAlgn="base"/>
            <a:r>
              <a:rPr lang="cs-CZ" dirty="0"/>
              <a:t>Garant projektu</a:t>
            </a:r>
            <a:br>
              <a:rPr lang="cs-CZ" dirty="0"/>
            </a:br>
            <a:r>
              <a:rPr lang="cs-CZ" dirty="0">
                <a:hlinkClick r:id="rId3"/>
              </a:rPr>
              <a:t>petr.winkler@nudz.cz</a:t>
            </a:r>
            <a:endParaRPr lang="cs-CZ" dirty="0"/>
          </a:p>
          <a:p>
            <a:pPr fontAlgn="base"/>
            <a:endParaRPr lang="cs-CZ" dirty="0"/>
          </a:p>
          <a:p>
            <a:pPr fontAlgn="base"/>
            <a:r>
              <a:rPr lang="cs-CZ" b="1" dirty="0"/>
              <a:t>Bc. Petra Juránková</a:t>
            </a:r>
            <a:endParaRPr lang="cs-CZ" dirty="0"/>
          </a:p>
          <a:p>
            <a:pPr fontAlgn="base"/>
            <a:r>
              <a:rPr lang="cs-CZ" dirty="0"/>
              <a:t>Projektový manažer</a:t>
            </a:r>
            <a:br>
              <a:rPr lang="cs-CZ" dirty="0"/>
            </a:br>
            <a:r>
              <a:rPr lang="cs-CZ" dirty="0">
                <a:hlinkClick r:id="rId4"/>
              </a:rPr>
              <a:t>petra.jurankova@nudz.cz</a:t>
            </a:r>
            <a:endParaRPr lang="cs-CZ" dirty="0"/>
          </a:p>
          <a:p>
            <a:pPr fontAlgn="base"/>
            <a:endParaRPr lang="cs-CZ" dirty="0"/>
          </a:p>
          <a:p>
            <a:pPr fontAlgn="base"/>
            <a:r>
              <a:rPr lang="cs-CZ" b="1" dirty="0"/>
              <a:t>Mgr. Pavel Říčan</a:t>
            </a:r>
            <a:endParaRPr lang="cs-CZ" dirty="0"/>
          </a:p>
          <a:p>
            <a:pPr fontAlgn="base"/>
            <a:r>
              <a:rPr lang="cs-CZ" dirty="0"/>
              <a:t>Metodik</a:t>
            </a:r>
            <a:br>
              <a:rPr lang="cs-CZ" dirty="0"/>
            </a:br>
            <a:r>
              <a:rPr lang="cs-CZ" dirty="0">
                <a:hlinkClick r:id="rId5"/>
              </a:rPr>
              <a:t>rican@cmhcd.cz</a:t>
            </a:r>
            <a:endParaRPr lang="cs-CZ" dirty="0"/>
          </a:p>
          <a:p>
            <a:pPr fontAlgn="base"/>
            <a:endParaRPr lang="cs-CZ" dirty="0"/>
          </a:p>
          <a:p>
            <a:pPr fontAlgn="base"/>
            <a:r>
              <a:rPr lang="cs-CZ" b="1" dirty="0"/>
              <a:t>Mgr. Lucie </a:t>
            </a:r>
            <a:r>
              <a:rPr lang="cs-CZ" b="1" dirty="0" err="1"/>
              <a:t>Kondrátová</a:t>
            </a:r>
            <a:endParaRPr lang="cs-CZ" dirty="0"/>
          </a:p>
          <a:p>
            <a:pPr fontAlgn="base"/>
            <a:r>
              <a:rPr lang="cs-CZ" dirty="0"/>
              <a:t>Koordinátor aktivit</a:t>
            </a:r>
            <a:br>
              <a:rPr lang="cs-CZ" dirty="0"/>
            </a:br>
            <a:r>
              <a:rPr lang="cs-CZ" dirty="0">
                <a:hlinkClick r:id="rId6"/>
              </a:rPr>
              <a:t>lucie.kondratova@nudz.cz</a:t>
            </a:r>
            <a:endParaRPr lang="cs-CZ" dirty="0"/>
          </a:p>
          <a:p>
            <a:pPr fontAlgn="base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9917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4980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4526" y="711952"/>
            <a:ext cx="2840210" cy="624953"/>
          </a:xfrm>
        </p:spPr>
        <p:txBody>
          <a:bodyPr/>
          <a:lstStyle/>
          <a:p>
            <a:r>
              <a:rPr lang="cs-CZ" sz="3600" dirty="0"/>
              <a:t>Agenda</a:t>
            </a:r>
            <a:endParaRPr lang="en-US" sz="3600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711768"/>
              </p:ext>
            </p:extLst>
          </p:nvPr>
        </p:nvGraphicFramePr>
        <p:xfrm>
          <a:off x="1675534" y="1336906"/>
          <a:ext cx="10067289" cy="4289193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772659">
                  <a:extLst>
                    <a:ext uri="{9D8B030D-6E8A-4147-A177-3AD203B41FA5}">
                      <a16:colId xmlns:a16="http://schemas.microsoft.com/office/drawing/2014/main" val="1387615242"/>
                    </a:ext>
                  </a:extLst>
                </a:gridCol>
                <a:gridCol w="318154">
                  <a:extLst>
                    <a:ext uri="{9D8B030D-6E8A-4147-A177-3AD203B41FA5}">
                      <a16:colId xmlns:a16="http://schemas.microsoft.com/office/drawing/2014/main" val="1776301293"/>
                    </a:ext>
                  </a:extLst>
                </a:gridCol>
                <a:gridCol w="795384">
                  <a:extLst>
                    <a:ext uri="{9D8B030D-6E8A-4147-A177-3AD203B41FA5}">
                      <a16:colId xmlns:a16="http://schemas.microsoft.com/office/drawing/2014/main" val="2204126447"/>
                    </a:ext>
                  </a:extLst>
                </a:gridCol>
                <a:gridCol w="8181092">
                  <a:extLst>
                    <a:ext uri="{9D8B030D-6E8A-4147-A177-3AD203B41FA5}">
                      <a16:colId xmlns:a16="http://schemas.microsoft.com/office/drawing/2014/main" val="3949020443"/>
                    </a:ext>
                  </a:extLst>
                </a:gridCol>
              </a:tblGrid>
              <a:tr h="3490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27771389"/>
                  </a:ext>
                </a:extLst>
              </a:tr>
              <a:tr h="5748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9:00</a:t>
                      </a:r>
                      <a:endParaRPr lang="cs-CZ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– </a:t>
                      </a:r>
                      <a:endParaRPr lang="cs-CZ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11:30</a:t>
                      </a:r>
                      <a:endParaRPr lang="cs-CZ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Setkání ED/EI týmů</a:t>
                      </a:r>
                      <a:endParaRPr lang="cs-CZ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98642101"/>
                  </a:ext>
                </a:extLst>
              </a:tr>
              <a:tr h="33652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42950" lvl="1" indent="-285750">
                        <a:buFont typeface="Courier New" panose="02070309020205020404" pitchFamily="49" charset="0"/>
                        <a:buChar char="o"/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Aktuality</a:t>
                      </a:r>
                    </a:p>
                    <a:p>
                      <a:pPr marL="742950" lvl="1" indent="-285750">
                        <a:buFont typeface="Courier New" panose="02070309020205020404" pitchFamily="49" charset="0"/>
                        <a:buChar char="o"/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 aktuality</a:t>
                      </a:r>
                    </a:p>
                    <a:p>
                      <a:pPr marL="742950" lvl="1" indent="-285750">
                        <a:buFont typeface="Courier New" panose="02070309020205020404" pitchFamily="49" charset="0"/>
                        <a:buChar char="o"/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Vývoj nových klientů</a:t>
                      </a:r>
                    </a:p>
                    <a:p>
                      <a:pPr marL="742950" lvl="1" indent="-285750">
                        <a:buFont typeface="Courier New" panose="02070309020205020404" pitchFamily="49" charset="0"/>
                        <a:buChar char="o"/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Znovuobnovení spolupráce</a:t>
                      </a:r>
                    </a:p>
                    <a:p>
                      <a:pPr marL="742950" lvl="1" indent="-285750">
                        <a:buFont typeface="Courier New" panose="02070309020205020404" pitchFamily="49" charset="0"/>
                        <a:buChar char="o"/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Metodika EI</a:t>
                      </a:r>
                    </a:p>
                    <a:p>
                      <a:pPr marL="1200150" lvl="2" indent="-285750">
                        <a:buFont typeface="Courier New" panose="02070309020205020404" pitchFamily="49" charset="0"/>
                        <a:buChar char="o"/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Cílová skupina „ostatní“</a:t>
                      </a:r>
                    </a:p>
                    <a:p>
                      <a:pPr marL="1200150" lvl="2" indent="-285750">
                        <a:buFont typeface="Courier New" panose="02070309020205020404" pitchFamily="49" charset="0"/>
                        <a:buChar char="o"/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Kategorizace intervencí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Ostatní</a:t>
                      </a:r>
                    </a:p>
                    <a:p>
                      <a:pPr marL="457200" lvl="1" indent="0">
                        <a:buFont typeface="Courier New" panose="02070309020205020404" pitchFamily="49" charset="0"/>
                        <a:buNone/>
                      </a:pPr>
                      <a:endParaRPr lang="cs-CZ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lvl="1" indent="0">
                        <a:buFont typeface="Courier New" panose="02070309020205020404" pitchFamily="49" charset="0"/>
                        <a:buNone/>
                      </a:pPr>
                      <a:endParaRPr lang="cs-CZ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5566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Aktuality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724526" y="1451551"/>
            <a:ext cx="9629274" cy="526097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dk1"/>
                </a:solidFill>
              </a:rPr>
              <a:t>Extra vzdělávání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dk1"/>
                </a:solidFill>
              </a:rPr>
              <a:t>Open </a:t>
            </a:r>
            <a:r>
              <a:rPr lang="cs-CZ" dirty="0" err="1">
                <a:solidFill>
                  <a:schemeClr val="dk1"/>
                </a:solidFill>
              </a:rPr>
              <a:t>Dialogue</a:t>
            </a:r>
            <a:r>
              <a:rPr lang="cs-CZ" dirty="0">
                <a:solidFill>
                  <a:schemeClr val="dk1"/>
                </a:solidFill>
              </a:rPr>
              <a:t> (2. až 4. 6. 2021)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dk1"/>
                </a:solidFill>
              </a:rPr>
              <a:t>Příprava kvalitativní evaluace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dk1"/>
                </a:solidFill>
              </a:rPr>
              <a:t>Individuální rozhovory se stakeholdery (ED kontakty...) (1Q 2021)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dk1"/>
                </a:solidFill>
              </a:rPr>
              <a:t>Fokusní skupiny s ED/EI týmy (1Q 2021)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dk1"/>
                </a:solidFill>
              </a:rPr>
              <a:t>Praha – úterý 23. 2. 14 hodin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dk1"/>
                </a:solidFill>
              </a:rPr>
              <a:t>Plzeň – pátek 26. 2. od 9 hodin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dk1"/>
                </a:solidFill>
              </a:rPr>
              <a:t>Blansko – pondělí 1. 3. od 14 hodin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dk1"/>
                </a:solidFill>
              </a:rPr>
              <a:t>Individuální rozhovory s klienty (průběžně v roce 2021)</a:t>
            </a:r>
          </a:p>
          <a:p>
            <a:pPr marL="0" indent="0">
              <a:buNone/>
            </a:pPr>
            <a:endParaRPr lang="cs-CZ" b="1" dirty="0">
              <a:solidFill>
                <a:schemeClr val="dk1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695CA16-A6BD-4B32-A060-A42FECA8F6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929" y="17710"/>
            <a:ext cx="2803070" cy="186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240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1077361" y="1705970"/>
            <a:ext cx="10080000" cy="2893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Nadpis 1"/>
          <p:cNvSpPr>
            <a:spLocks noGrp="1"/>
          </p:cNvSpPr>
          <p:nvPr>
            <p:ph type="ctrTitle"/>
          </p:nvPr>
        </p:nvSpPr>
        <p:spPr>
          <a:xfrm>
            <a:off x="1722960" y="1857652"/>
            <a:ext cx="9009208" cy="1571348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>
                <a:cs typeface="Times New Roman" panose="02020603050405020304" pitchFamily="18" charset="0"/>
              </a:rPr>
              <a:t>PR aktuality</a:t>
            </a:r>
          </a:p>
        </p:txBody>
      </p:sp>
    </p:spTree>
    <p:extLst>
      <p:ext uri="{BB962C8B-B14F-4D97-AF65-F5344CB8AC3E}">
        <p14:creationId xmlns:p14="http://schemas.microsoft.com/office/powerpoint/2010/main" val="1355258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AC58D0-3BC3-4550-BD74-D7A76925E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 plán pro nadcházející měsíce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84BC20-A401-4A62-B3B1-1ED334789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4526" y="1825625"/>
            <a:ext cx="9629274" cy="4553910"/>
          </a:xfrm>
        </p:spPr>
        <p:txBody>
          <a:bodyPr>
            <a:normAutofit lnSpcReduction="10000"/>
          </a:bodyPr>
          <a:lstStyle/>
          <a:p>
            <a:r>
              <a:rPr lang="cs-CZ" u="sng" dirty="0"/>
              <a:t>Online</a:t>
            </a:r>
          </a:p>
          <a:p>
            <a:pPr lvl="1"/>
            <a:r>
              <a:rPr lang="cs-CZ" dirty="0"/>
              <a:t>Vytvoření cílené reklamy pomocí Google </a:t>
            </a:r>
            <a:r>
              <a:rPr lang="cs-CZ" dirty="0" err="1"/>
              <a:t>Ads</a:t>
            </a:r>
            <a:endParaRPr lang="cs-CZ" dirty="0"/>
          </a:p>
          <a:p>
            <a:pPr lvl="2"/>
            <a:r>
              <a:rPr lang="cs-CZ" dirty="0"/>
              <a:t>Pokud by se vytvořil vizuál, také možnost reklamy na sociálních sítích</a:t>
            </a:r>
          </a:p>
          <a:p>
            <a:pPr lvl="1"/>
            <a:r>
              <a:rPr lang="cs-CZ" dirty="0"/>
              <a:t>Navázání spolupráce s organizacemi v oblasti duševní zdraví</a:t>
            </a:r>
          </a:p>
          <a:p>
            <a:pPr lvl="2"/>
            <a:r>
              <a:rPr lang="cs-CZ" dirty="0"/>
              <a:t>Provázání webů, referování klientů</a:t>
            </a:r>
          </a:p>
          <a:p>
            <a:pPr lvl="1"/>
            <a:r>
              <a:rPr lang="cs-CZ" dirty="0"/>
              <a:t>Aktivní inzerování našich služeb ve FB skupinách</a:t>
            </a:r>
          </a:p>
          <a:p>
            <a:pPr marL="228600" lvl="1">
              <a:spcBef>
                <a:spcPts val="1000"/>
              </a:spcBef>
            </a:pPr>
            <a:r>
              <a:rPr lang="cs-CZ" sz="2800" u="sng" dirty="0"/>
              <a:t>Offline</a:t>
            </a:r>
          </a:p>
          <a:p>
            <a:pPr marL="685800" lvl="2">
              <a:spcBef>
                <a:spcPts val="1000"/>
              </a:spcBef>
            </a:pPr>
            <a:r>
              <a:rPr lang="cs-CZ" sz="2400" dirty="0"/>
              <a:t>Cílená letáková propagace + tvorba plakátu </a:t>
            </a:r>
          </a:p>
          <a:p>
            <a:pPr marL="1143000" lvl="3">
              <a:spcBef>
                <a:spcPts val="1000"/>
              </a:spcBef>
            </a:pPr>
            <a:r>
              <a:rPr lang="cs-CZ" sz="2200" dirty="0"/>
              <a:t>Distribuce v psychiatrických ordinacích, školách, CDZ, úřadech</a:t>
            </a:r>
          </a:p>
          <a:p>
            <a:pPr marL="685800" lvl="2">
              <a:spcBef>
                <a:spcPts val="1000"/>
              </a:spcBef>
            </a:pPr>
            <a:r>
              <a:rPr lang="cs-CZ" sz="2400" dirty="0"/>
              <a:t>Publikace v regionálních listech (rozhovory, kazuistiky, TZ)</a:t>
            </a:r>
          </a:p>
          <a:p>
            <a:pPr marL="685800" lvl="2">
              <a:spcBef>
                <a:spcPts val="1000"/>
              </a:spcBef>
            </a:pPr>
            <a:r>
              <a:rPr lang="cs-CZ" sz="2400" dirty="0"/>
              <a:t>Prezentace na živých akcích (až bude možné)</a:t>
            </a:r>
            <a:endParaRPr lang="cs-CZ" sz="2200" dirty="0"/>
          </a:p>
          <a:p>
            <a:pPr marL="685800" lvl="2">
              <a:spcBef>
                <a:spcPts val="1000"/>
              </a:spcBef>
            </a:pPr>
            <a:endParaRPr lang="cs-CZ" sz="2400" dirty="0"/>
          </a:p>
          <a:p>
            <a:pPr marL="1143000" lvl="3">
              <a:spcBef>
                <a:spcPts val="1000"/>
              </a:spcBef>
            </a:pPr>
            <a:endParaRPr lang="cs-CZ" sz="2200" dirty="0"/>
          </a:p>
          <a:p>
            <a:pPr marL="1143000" lvl="3">
              <a:spcBef>
                <a:spcPts val="1000"/>
              </a:spcBef>
            </a:pPr>
            <a:endParaRPr lang="cs-CZ" sz="2200" dirty="0"/>
          </a:p>
          <a:p>
            <a:endParaRPr lang="cs-CZ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8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1077361" y="1705970"/>
            <a:ext cx="10080000" cy="2893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Nadpis 1"/>
          <p:cNvSpPr>
            <a:spLocks noGrp="1"/>
          </p:cNvSpPr>
          <p:nvPr>
            <p:ph type="ctrTitle"/>
          </p:nvPr>
        </p:nvSpPr>
        <p:spPr>
          <a:xfrm>
            <a:off x="1722960" y="1857652"/>
            <a:ext cx="9009208" cy="1571348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>
                <a:cs typeface="Times New Roman" panose="02020603050405020304" pitchFamily="18" charset="0"/>
              </a:rPr>
              <a:t>Vývoj nových klientů</a:t>
            </a:r>
          </a:p>
        </p:txBody>
      </p:sp>
    </p:spTree>
    <p:extLst>
      <p:ext uri="{BB962C8B-B14F-4D97-AF65-F5344CB8AC3E}">
        <p14:creationId xmlns:p14="http://schemas.microsoft.com/office/powerpoint/2010/main" val="3861160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DE5A53-3D51-4235-BEFC-148B01FFE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4526" y="1102623"/>
            <a:ext cx="9629274" cy="4351338"/>
          </a:xfrm>
        </p:spPr>
        <p:txBody>
          <a:bodyPr/>
          <a:lstStyle/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22559142-8DB0-4F4D-8255-E561C4060C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797043"/>
              </p:ext>
            </p:extLst>
          </p:nvPr>
        </p:nvGraphicFramePr>
        <p:xfrm>
          <a:off x="1431235" y="1217057"/>
          <a:ext cx="9922565" cy="5275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61A2EC45-F8F2-4737-BACF-38FD4CC17CC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b="1" dirty="0"/>
              <a:t>Vývoj počtu nových klientů</a:t>
            </a:r>
          </a:p>
        </p:txBody>
      </p:sp>
      <p:sp>
        <p:nvSpPr>
          <p:cNvPr id="12" name="Obdélník 11"/>
          <p:cNvSpPr/>
          <p:nvPr/>
        </p:nvSpPr>
        <p:spPr>
          <a:xfrm rot="16200000">
            <a:off x="-477411" y="3462050"/>
            <a:ext cx="3558208" cy="4256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2"/>
                </a:solidFill>
              </a:rPr>
              <a:t>Počet nových klientů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1460358" y="1690688"/>
            <a:ext cx="436248" cy="4273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dirty="0">
                <a:solidFill>
                  <a:schemeClr val="tx2"/>
                </a:solidFill>
              </a:rPr>
              <a:t>25</a:t>
            </a:r>
          </a:p>
          <a:p>
            <a:endParaRPr lang="cs-CZ" sz="1200" dirty="0">
              <a:solidFill>
                <a:schemeClr val="tx2"/>
              </a:solidFill>
            </a:endParaRPr>
          </a:p>
          <a:p>
            <a:endParaRPr lang="cs-CZ" sz="1200" dirty="0">
              <a:solidFill>
                <a:schemeClr val="tx2"/>
              </a:solidFill>
            </a:endParaRPr>
          </a:p>
          <a:p>
            <a:endParaRPr lang="cs-CZ" sz="1600" dirty="0">
              <a:solidFill>
                <a:schemeClr val="tx2"/>
              </a:solidFill>
            </a:endParaRPr>
          </a:p>
          <a:p>
            <a:r>
              <a:rPr lang="cs-CZ" sz="1600" b="1" dirty="0">
                <a:solidFill>
                  <a:schemeClr val="tx2"/>
                </a:solidFill>
              </a:rPr>
              <a:t>20</a:t>
            </a:r>
          </a:p>
          <a:p>
            <a:endParaRPr lang="cs-CZ" sz="1600" dirty="0">
              <a:solidFill>
                <a:schemeClr val="tx2"/>
              </a:solidFill>
            </a:endParaRPr>
          </a:p>
          <a:p>
            <a:endParaRPr lang="cs-CZ" sz="1400" dirty="0">
              <a:solidFill>
                <a:schemeClr val="tx2"/>
              </a:solidFill>
            </a:endParaRPr>
          </a:p>
          <a:p>
            <a:endParaRPr lang="cs-CZ" sz="1400" dirty="0">
              <a:solidFill>
                <a:schemeClr val="tx2"/>
              </a:solidFill>
            </a:endParaRPr>
          </a:p>
          <a:p>
            <a:r>
              <a:rPr lang="cs-CZ" sz="1600" dirty="0">
                <a:solidFill>
                  <a:schemeClr val="tx2"/>
                </a:solidFill>
              </a:rPr>
              <a:t>15</a:t>
            </a:r>
          </a:p>
          <a:p>
            <a:endParaRPr lang="cs-CZ" sz="1600" dirty="0">
              <a:solidFill>
                <a:schemeClr val="tx2"/>
              </a:solidFill>
            </a:endParaRPr>
          </a:p>
          <a:p>
            <a:endParaRPr lang="cs-CZ" sz="1600" dirty="0">
              <a:solidFill>
                <a:schemeClr val="tx2"/>
              </a:solidFill>
            </a:endParaRPr>
          </a:p>
          <a:p>
            <a:endParaRPr lang="cs-CZ" sz="1600" dirty="0">
              <a:solidFill>
                <a:schemeClr val="tx2"/>
              </a:solidFill>
            </a:endParaRPr>
          </a:p>
          <a:p>
            <a:r>
              <a:rPr lang="cs-CZ" sz="1600" dirty="0">
                <a:solidFill>
                  <a:schemeClr val="tx2"/>
                </a:solidFill>
              </a:rPr>
              <a:t>10 </a:t>
            </a:r>
          </a:p>
          <a:p>
            <a:endParaRPr lang="cs-CZ" sz="1600" dirty="0">
              <a:solidFill>
                <a:schemeClr val="tx2"/>
              </a:solidFill>
            </a:endParaRPr>
          </a:p>
          <a:p>
            <a:endParaRPr lang="cs-CZ" sz="1600" dirty="0">
              <a:solidFill>
                <a:schemeClr val="tx2"/>
              </a:solidFill>
            </a:endParaRPr>
          </a:p>
          <a:p>
            <a:r>
              <a:rPr lang="cs-CZ" sz="1600" dirty="0">
                <a:solidFill>
                  <a:schemeClr val="tx2"/>
                </a:solidFill>
              </a:rPr>
              <a:t>5 </a:t>
            </a:r>
          </a:p>
          <a:p>
            <a:endParaRPr lang="cs-CZ" sz="1600" dirty="0">
              <a:solidFill>
                <a:schemeClr val="tx2"/>
              </a:solidFill>
            </a:endParaRPr>
          </a:p>
          <a:p>
            <a:endParaRPr lang="cs-CZ" sz="1600" dirty="0">
              <a:solidFill>
                <a:schemeClr val="tx2"/>
              </a:solidFill>
            </a:endParaRPr>
          </a:p>
          <a:p>
            <a:r>
              <a:rPr lang="cs-CZ" sz="1600" dirty="0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4316896" y="6280068"/>
            <a:ext cx="3558208" cy="4256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2"/>
                </a:solidFill>
              </a:rPr>
              <a:t>Časová osa</a:t>
            </a:r>
          </a:p>
        </p:txBody>
      </p:sp>
      <p:sp>
        <p:nvSpPr>
          <p:cNvPr id="4" name="Obdélník 3"/>
          <p:cNvSpPr/>
          <p:nvPr/>
        </p:nvSpPr>
        <p:spPr>
          <a:xfrm>
            <a:off x="1724526" y="5849007"/>
            <a:ext cx="172080" cy="168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CC541C3-8E7A-4E60-B478-A9AC8846E4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107" y="0"/>
            <a:ext cx="10606819" cy="6858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4F2B8C6-7F32-482E-A85F-0A347CA81C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886" y="-1"/>
            <a:ext cx="10606819" cy="686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615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A2EC45-F8F2-4737-BACF-38FD4CC17CC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b="1" dirty="0"/>
              <a:t>Indikátory projektu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DE5A53-3D51-4235-BEFC-148B01FFE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4526" y="1102623"/>
            <a:ext cx="9629274" cy="4351338"/>
          </a:xfrm>
        </p:spPr>
        <p:txBody>
          <a:bodyPr/>
          <a:lstStyle/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300CB931-316C-4E77-B8FC-DD1336B94F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872317"/>
              </p:ext>
            </p:extLst>
          </p:nvPr>
        </p:nvGraphicFramePr>
        <p:xfrm>
          <a:off x="1724524" y="1636718"/>
          <a:ext cx="9629273" cy="4631843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274984">
                  <a:extLst>
                    <a:ext uri="{9D8B030D-6E8A-4147-A177-3AD203B41FA5}">
                      <a16:colId xmlns:a16="http://schemas.microsoft.com/office/drawing/2014/main" val="488068673"/>
                    </a:ext>
                  </a:extLst>
                </a:gridCol>
                <a:gridCol w="1530589">
                  <a:extLst>
                    <a:ext uri="{9D8B030D-6E8A-4147-A177-3AD203B41FA5}">
                      <a16:colId xmlns:a16="http://schemas.microsoft.com/office/drawing/2014/main" val="2989372669"/>
                    </a:ext>
                  </a:extLst>
                </a:gridCol>
                <a:gridCol w="1455925">
                  <a:extLst>
                    <a:ext uri="{9D8B030D-6E8A-4147-A177-3AD203B41FA5}">
                      <a16:colId xmlns:a16="http://schemas.microsoft.com/office/drawing/2014/main" val="458335084"/>
                    </a:ext>
                  </a:extLst>
                </a:gridCol>
                <a:gridCol w="1455925">
                  <a:extLst>
                    <a:ext uri="{9D8B030D-6E8A-4147-A177-3AD203B41FA5}">
                      <a16:colId xmlns:a16="http://schemas.microsoft.com/office/drawing/2014/main" val="2607145765"/>
                    </a:ext>
                  </a:extLst>
                </a:gridCol>
                <a:gridCol w="1455925">
                  <a:extLst>
                    <a:ext uri="{9D8B030D-6E8A-4147-A177-3AD203B41FA5}">
                      <a16:colId xmlns:a16="http://schemas.microsoft.com/office/drawing/2014/main" val="2434548712"/>
                    </a:ext>
                  </a:extLst>
                </a:gridCol>
                <a:gridCol w="1455925">
                  <a:extLst>
                    <a:ext uri="{9D8B030D-6E8A-4147-A177-3AD203B41FA5}">
                      <a16:colId xmlns:a16="http://schemas.microsoft.com/office/drawing/2014/main" val="472487309"/>
                    </a:ext>
                  </a:extLst>
                </a:gridCol>
              </a:tblGrid>
              <a:tr h="6052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dirty="0">
                          <a:effectLst/>
                        </a:rPr>
                        <a:t> Indikátor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Cílový počet osob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Celkem 2019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Celkem 2020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Celkem 2021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Celkem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2767023"/>
                  </a:ext>
                </a:extLst>
              </a:tr>
              <a:tr h="9877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Počet klientů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cs-CZ" sz="2000" b="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600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cs-CZ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3824479"/>
                  </a:ext>
                </a:extLst>
              </a:tr>
              <a:tr h="9877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Počet rodinných příslušníků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cs-CZ" sz="2000" b="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cs-CZ" sz="20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cs-CZ" sz="20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cs-CZ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6330493"/>
                  </a:ext>
                </a:extLst>
              </a:tr>
              <a:tr h="854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Počet klientů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aseline="0" dirty="0">
                          <a:effectLst/>
                        </a:rPr>
                        <a:t>(40+ hodin)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cs-CZ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9693286"/>
                  </a:ext>
                </a:extLst>
              </a:tr>
              <a:tr h="78098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Počet detekčních služeb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---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cs-CZ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3004131"/>
                  </a:ext>
                </a:extLst>
              </a:tr>
            </a:tbl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7635780" y="6268561"/>
            <a:ext cx="3718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/>
              <a:t>Stav ke dni 31. 1. 2021</a:t>
            </a:r>
          </a:p>
        </p:txBody>
      </p:sp>
    </p:spTree>
    <p:extLst>
      <p:ext uri="{BB962C8B-B14F-4D97-AF65-F5344CB8AC3E}">
        <p14:creationId xmlns:p14="http://schemas.microsoft.com/office/powerpoint/2010/main" val="2124662757"/>
      </p:ext>
    </p:extLst>
  </p:cSld>
  <p:clrMapOvr>
    <a:masterClrMapping/>
  </p:clrMapOvr>
</p:sld>
</file>

<file path=ppt/theme/theme1.xml><?xml version="1.0" encoding="utf-8"?>
<a:theme xmlns:a="http://schemas.openxmlformats.org/drawingml/2006/main" name="1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rtup Powerpoint Template">
  <a:themeElements>
    <a:clrScheme name="Material Colors">
      <a:dk1>
        <a:srgbClr val="344046"/>
      </a:dk1>
      <a:lt1>
        <a:srgbClr val="FFFFFF"/>
      </a:lt1>
      <a:dk2>
        <a:srgbClr val="344046"/>
      </a:dk2>
      <a:lt2>
        <a:srgbClr val="FEFFFF"/>
      </a:lt2>
      <a:accent1>
        <a:srgbClr val="FF2824"/>
      </a:accent1>
      <a:accent2>
        <a:srgbClr val="FE0061"/>
      </a:accent2>
      <a:accent3>
        <a:srgbClr val="AA04B6"/>
      </a:accent3>
      <a:accent4>
        <a:srgbClr val="6E32BD"/>
      </a:accent4>
      <a:accent5>
        <a:srgbClr val="3B4FBB"/>
      </a:accent5>
      <a:accent6>
        <a:srgbClr val="3C4EBC"/>
      </a:accent6>
      <a:hlink>
        <a:srgbClr val="0096FA"/>
      </a:hlink>
      <a:folHlink>
        <a:srgbClr val="BFBFBF"/>
      </a:folHlink>
    </a:clrScheme>
    <a:fontScheme name="Source Sans Pro Bold and Regular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7433</TotalTime>
  <Words>1235</Words>
  <Application>Microsoft Office PowerPoint</Application>
  <PresentationFormat>Širokoúhlá obrazovka</PresentationFormat>
  <Paragraphs>211</Paragraphs>
  <Slides>19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19</vt:i4>
      </vt:variant>
    </vt:vector>
  </HeadingPairs>
  <TitlesOfParts>
    <vt:vector size="32" baseType="lpstr">
      <vt:lpstr>Arial</vt:lpstr>
      <vt:lpstr>Calibri</vt:lpstr>
      <vt:lpstr>Cambria</vt:lpstr>
      <vt:lpstr>Courier New</vt:lpstr>
      <vt:lpstr>Open Sans</vt:lpstr>
      <vt:lpstr>Poppins</vt:lpstr>
      <vt:lpstr>Roboto</vt:lpstr>
      <vt:lpstr>Segoe UI</vt:lpstr>
      <vt:lpstr>Source Sans Pro</vt:lpstr>
      <vt:lpstr>Times New Roman</vt:lpstr>
      <vt:lpstr>1_Vlastní návrh</vt:lpstr>
      <vt:lpstr>Vlastní návrh</vt:lpstr>
      <vt:lpstr>Startup Powerpoint Template</vt:lpstr>
      <vt:lpstr>Prezentace aplikace PowerPoint</vt:lpstr>
      <vt:lpstr>Prezentace aplikace PowerPoint</vt:lpstr>
      <vt:lpstr>Agenda</vt:lpstr>
      <vt:lpstr>Aktuality</vt:lpstr>
      <vt:lpstr>PR aktuality</vt:lpstr>
      <vt:lpstr>PR plán pro nadcházející měsíce</vt:lpstr>
      <vt:lpstr>Vývoj nových klientů</vt:lpstr>
      <vt:lpstr>Vývoj počtu nových klientů</vt:lpstr>
      <vt:lpstr>Indikátory projektu</vt:lpstr>
      <vt:lpstr>Výstupy projektu 04/2019–1/2021</vt:lpstr>
      <vt:lpstr>Manuál Highlanderu</vt:lpstr>
      <vt:lpstr>Znovuobnovení spolupráce s EI</vt:lpstr>
      <vt:lpstr>Kategorizace intervencí</vt:lpstr>
      <vt:lpstr>Cílová skupina „Ostatní“</vt:lpstr>
      <vt:lpstr>Krizová intervence (5. KL a RP)</vt:lpstr>
      <vt:lpstr>Neuskutečněná intervence (12. KL / 9. RP)</vt:lpstr>
      <vt:lpstr>Kategorizace intervencí u klientů a RP – úvod</vt:lpstr>
      <vt:lpstr>Kam zařadit tyto aktivity?</vt:lpstr>
      <vt:lpstr>Prezentace aplikace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VIZDOM</dc:title>
  <dc:subject>VIZDOM</dc:subject>
  <dc:creator>VIZDOM NUDZ</dc:creator>
  <cp:keywords>VIZDOM</cp:keywords>
  <dc:description/>
  <cp:lastModifiedBy>Kondratova Lucie</cp:lastModifiedBy>
  <cp:revision>640</cp:revision>
  <cp:lastPrinted>2017-08-24T04:10:08Z</cp:lastPrinted>
  <dcterms:created xsi:type="dcterms:W3CDTF">2017-08-07T02:30:58Z</dcterms:created>
  <dcterms:modified xsi:type="dcterms:W3CDTF">2021-04-27T06:59:06Z</dcterms:modified>
  <cp:category/>
</cp:coreProperties>
</file>