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  <p:sldMasterId id="2147483712" r:id="rId2"/>
    <p:sldMasterId id="2147483648" r:id="rId3"/>
  </p:sldMasterIdLst>
  <p:notesMasterIdLst>
    <p:notesMasterId r:id="rId23"/>
  </p:notesMasterIdLst>
  <p:handoutMasterIdLst>
    <p:handoutMasterId r:id="rId24"/>
  </p:handoutMasterIdLst>
  <p:sldIdLst>
    <p:sldId id="389" r:id="rId4"/>
    <p:sldId id="390" r:id="rId5"/>
    <p:sldId id="391" r:id="rId6"/>
    <p:sldId id="394" r:id="rId7"/>
    <p:sldId id="479" r:id="rId8"/>
    <p:sldId id="480" r:id="rId9"/>
    <p:sldId id="481" r:id="rId10"/>
    <p:sldId id="597" r:id="rId11"/>
    <p:sldId id="610" r:id="rId12"/>
    <p:sldId id="611" r:id="rId13"/>
    <p:sldId id="612" r:id="rId14"/>
    <p:sldId id="615" r:id="rId15"/>
    <p:sldId id="616" r:id="rId16"/>
    <p:sldId id="600" r:id="rId17"/>
    <p:sldId id="601" r:id="rId18"/>
    <p:sldId id="606" r:id="rId19"/>
    <p:sldId id="607" r:id="rId20"/>
    <p:sldId id="608" r:id="rId21"/>
    <p:sldId id="35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dratova Lucie" initials="KL" lastIdx="20" clrIdx="0">
    <p:extLst>
      <p:ext uri="{19B8F6BF-5375-455C-9EA6-DF929625EA0E}">
        <p15:presenceInfo xmlns:p15="http://schemas.microsoft.com/office/powerpoint/2012/main" userId="S-1-5-21-2390747265-4140653785-337522162-5759" providerId="AD"/>
      </p:ext>
    </p:extLst>
  </p:cmAuthor>
  <p:cmAuthor id="2" name="Kuklova Marie" initials="KM" lastIdx="7" clrIdx="1">
    <p:extLst>
      <p:ext uri="{19B8F6BF-5375-455C-9EA6-DF929625EA0E}">
        <p15:presenceInfo xmlns:p15="http://schemas.microsoft.com/office/powerpoint/2012/main" userId="S-1-5-21-2390747265-4140653785-337522162-88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32BD"/>
    <a:srgbClr val="FF297B"/>
    <a:srgbClr val="FFEF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71" autoAdjust="0"/>
    <p:restoredTop sz="88421" autoAdjust="0"/>
  </p:normalViewPr>
  <p:slideViewPr>
    <p:cSldViewPr snapToGrid="0" snapToObjects="1" showGuides="1">
      <p:cViewPr varScale="1">
        <p:scale>
          <a:sx n="74" d="100"/>
          <a:sy n="74" d="100"/>
        </p:scale>
        <p:origin x="68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20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fs.ad.nudz.cz\VIZDOM\V&#253;zkumn&#253;%20t&#253;m\Podklady%20z%20Highlanderu_filtrace\Vyvoj%20klientu%20a%20RP\210408_vyvoj_novych_klientu_VIZDOM_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sz="3200" b="1">
                <a:solidFill>
                  <a:sysClr val="windowText" lastClr="000000"/>
                </a:solidFill>
              </a:rPr>
              <a:t>Přehled nových klientů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6.4041203753640377E-2"/>
          <c:y val="9.9539890210353768E-2"/>
          <c:w val="0.90477715456800778"/>
          <c:h val="0.77989734409728562"/>
        </c:manualLayout>
      </c:layout>
      <c:lineChart>
        <c:grouping val="standard"/>
        <c:varyColors val="0"/>
        <c:ser>
          <c:idx val="0"/>
          <c:order val="0"/>
          <c:tx>
            <c:strRef>
              <c:f>'[210408_vyvoj_novych_klientu_VIZDOM_.xlsx]3_2021'!$A$3</c:f>
              <c:strCache>
                <c:ptCount val="1"/>
                <c:pt idx="0">
                  <c:v>Blansko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'[210408_vyvoj_novych_klientu_VIZDOM_.xlsx]3_2021'!$B$2:$Y$2</c:f>
              <c:strCache>
                <c:ptCount val="24"/>
                <c:pt idx="0">
                  <c:v>4/2019</c:v>
                </c:pt>
                <c:pt idx="1">
                  <c:v>5/2019</c:v>
                </c:pt>
                <c:pt idx="2">
                  <c:v>6/2019</c:v>
                </c:pt>
                <c:pt idx="3">
                  <c:v>7/2019</c:v>
                </c:pt>
                <c:pt idx="4">
                  <c:v>8/2019</c:v>
                </c:pt>
                <c:pt idx="5">
                  <c:v>9/2019</c:v>
                </c:pt>
                <c:pt idx="6">
                  <c:v>10/2019</c:v>
                </c:pt>
                <c:pt idx="7">
                  <c:v>11/2019</c:v>
                </c:pt>
                <c:pt idx="8">
                  <c:v>12/2019</c:v>
                </c:pt>
                <c:pt idx="9">
                  <c:v>1/2020</c:v>
                </c:pt>
                <c:pt idx="10">
                  <c:v>2/2020</c:v>
                </c:pt>
                <c:pt idx="11">
                  <c:v>3/2020</c:v>
                </c:pt>
                <c:pt idx="12">
                  <c:v>4/2020</c:v>
                </c:pt>
                <c:pt idx="13">
                  <c:v>5/2020</c:v>
                </c:pt>
                <c:pt idx="14">
                  <c:v>6/2020</c:v>
                </c:pt>
                <c:pt idx="15">
                  <c:v>7/2020</c:v>
                </c:pt>
                <c:pt idx="16">
                  <c:v>8/2020</c:v>
                </c:pt>
                <c:pt idx="17">
                  <c:v>9/2020</c:v>
                </c:pt>
                <c:pt idx="18">
                  <c:v>10/2020</c:v>
                </c:pt>
                <c:pt idx="19">
                  <c:v>11/2020</c:v>
                </c:pt>
                <c:pt idx="20">
                  <c:v>12/2020</c:v>
                </c:pt>
                <c:pt idx="21">
                  <c:v>1/2021</c:v>
                </c:pt>
                <c:pt idx="22">
                  <c:v>2/2021</c:v>
                </c:pt>
                <c:pt idx="23">
                  <c:v>3/2021</c:v>
                </c:pt>
              </c:strCache>
            </c:strRef>
          </c:cat>
          <c:val>
            <c:numRef>
              <c:f>'[210408_vyvoj_novych_klientu_VIZDOM_.xlsx]3_2021'!$B$3:$Y$3</c:f>
              <c:numCache>
                <c:formatCode>General</c:formatCode>
                <c:ptCount val="24"/>
                <c:pt idx="0">
                  <c:v>5</c:v>
                </c:pt>
                <c:pt idx="1">
                  <c:v>6</c:v>
                </c:pt>
                <c:pt idx="2">
                  <c:v>15</c:v>
                </c:pt>
                <c:pt idx="3">
                  <c:v>8</c:v>
                </c:pt>
                <c:pt idx="4">
                  <c:v>7</c:v>
                </c:pt>
                <c:pt idx="5">
                  <c:v>9</c:v>
                </c:pt>
                <c:pt idx="6">
                  <c:v>6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5</c:v>
                </c:pt>
                <c:pt idx="12">
                  <c:v>4</c:v>
                </c:pt>
                <c:pt idx="13">
                  <c:v>3</c:v>
                </c:pt>
                <c:pt idx="14">
                  <c:v>5</c:v>
                </c:pt>
                <c:pt idx="15">
                  <c:v>3</c:v>
                </c:pt>
                <c:pt idx="16">
                  <c:v>3</c:v>
                </c:pt>
                <c:pt idx="17">
                  <c:v>8</c:v>
                </c:pt>
                <c:pt idx="18">
                  <c:v>10</c:v>
                </c:pt>
                <c:pt idx="19">
                  <c:v>7</c:v>
                </c:pt>
                <c:pt idx="20">
                  <c:v>3</c:v>
                </c:pt>
                <c:pt idx="21">
                  <c:v>12</c:v>
                </c:pt>
                <c:pt idx="22">
                  <c:v>11</c:v>
                </c:pt>
                <c:pt idx="23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B0-4A86-8CC0-69DD31C37D6F}"/>
            </c:ext>
          </c:extLst>
        </c:ser>
        <c:ser>
          <c:idx val="1"/>
          <c:order val="1"/>
          <c:tx>
            <c:strRef>
              <c:f>'[210408_vyvoj_novych_klientu_VIZDOM_.xlsx]3_2021'!$A$4</c:f>
              <c:strCache>
                <c:ptCount val="1"/>
                <c:pt idx="0">
                  <c:v>Plzeň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'[210408_vyvoj_novych_klientu_VIZDOM_.xlsx]3_2021'!$B$2:$Y$2</c:f>
              <c:strCache>
                <c:ptCount val="24"/>
                <c:pt idx="0">
                  <c:v>4/2019</c:v>
                </c:pt>
                <c:pt idx="1">
                  <c:v>5/2019</c:v>
                </c:pt>
                <c:pt idx="2">
                  <c:v>6/2019</c:v>
                </c:pt>
                <c:pt idx="3">
                  <c:v>7/2019</c:v>
                </c:pt>
                <c:pt idx="4">
                  <c:v>8/2019</c:v>
                </c:pt>
                <c:pt idx="5">
                  <c:v>9/2019</c:v>
                </c:pt>
                <c:pt idx="6">
                  <c:v>10/2019</c:v>
                </c:pt>
                <c:pt idx="7">
                  <c:v>11/2019</c:v>
                </c:pt>
                <c:pt idx="8">
                  <c:v>12/2019</c:v>
                </c:pt>
                <c:pt idx="9">
                  <c:v>1/2020</c:v>
                </c:pt>
                <c:pt idx="10">
                  <c:v>2/2020</c:v>
                </c:pt>
                <c:pt idx="11">
                  <c:v>3/2020</c:v>
                </c:pt>
                <c:pt idx="12">
                  <c:v>4/2020</c:v>
                </c:pt>
                <c:pt idx="13">
                  <c:v>5/2020</c:v>
                </c:pt>
                <c:pt idx="14">
                  <c:v>6/2020</c:v>
                </c:pt>
                <c:pt idx="15">
                  <c:v>7/2020</c:v>
                </c:pt>
                <c:pt idx="16">
                  <c:v>8/2020</c:v>
                </c:pt>
                <c:pt idx="17">
                  <c:v>9/2020</c:v>
                </c:pt>
                <c:pt idx="18">
                  <c:v>10/2020</c:v>
                </c:pt>
                <c:pt idx="19">
                  <c:v>11/2020</c:v>
                </c:pt>
                <c:pt idx="20">
                  <c:v>12/2020</c:v>
                </c:pt>
                <c:pt idx="21">
                  <c:v>1/2021</c:v>
                </c:pt>
                <c:pt idx="22">
                  <c:v>2/2021</c:v>
                </c:pt>
                <c:pt idx="23">
                  <c:v>3/2021</c:v>
                </c:pt>
              </c:strCache>
            </c:strRef>
          </c:cat>
          <c:val>
            <c:numRef>
              <c:f>'[210408_vyvoj_novych_klientu_VIZDOM_.xlsx]3_2021'!$B$4:$Y$4</c:f>
              <c:numCache>
                <c:formatCode>General</c:formatCode>
                <c:ptCount val="24"/>
                <c:pt idx="0">
                  <c:v>4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5</c:v>
                </c:pt>
                <c:pt idx="6">
                  <c:v>12</c:v>
                </c:pt>
                <c:pt idx="7">
                  <c:v>8</c:v>
                </c:pt>
                <c:pt idx="8">
                  <c:v>1</c:v>
                </c:pt>
                <c:pt idx="9">
                  <c:v>6</c:v>
                </c:pt>
                <c:pt idx="10">
                  <c:v>5</c:v>
                </c:pt>
                <c:pt idx="11">
                  <c:v>7</c:v>
                </c:pt>
                <c:pt idx="12">
                  <c:v>6</c:v>
                </c:pt>
                <c:pt idx="13">
                  <c:v>1</c:v>
                </c:pt>
                <c:pt idx="14">
                  <c:v>1</c:v>
                </c:pt>
                <c:pt idx="15">
                  <c:v>5</c:v>
                </c:pt>
                <c:pt idx="16">
                  <c:v>3</c:v>
                </c:pt>
                <c:pt idx="17">
                  <c:v>4</c:v>
                </c:pt>
                <c:pt idx="18">
                  <c:v>5</c:v>
                </c:pt>
                <c:pt idx="19">
                  <c:v>16</c:v>
                </c:pt>
                <c:pt idx="20">
                  <c:v>10</c:v>
                </c:pt>
                <c:pt idx="21">
                  <c:v>10</c:v>
                </c:pt>
                <c:pt idx="22">
                  <c:v>3</c:v>
                </c:pt>
                <c:pt idx="23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B0-4A86-8CC0-69DD31C37D6F}"/>
            </c:ext>
          </c:extLst>
        </c:ser>
        <c:ser>
          <c:idx val="2"/>
          <c:order val="2"/>
          <c:tx>
            <c:strRef>
              <c:f>'[210408_vyvoj_novych_klientu_VIZDOM_.xlsx]3_2021'!$A$5</c:f>
              <c:strCache>
                <c:ptCount val="1"/>
                <c:pt idx="0">
                  <c:v>Praha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'[210408_vyvoj_novych_klientu_VIZDOM_.xlsx]3_2021'!$B$2:$Y$2</c:f>
              <c:strCache>
                <c:ptCount val="24"/>
                <c:pt idx="0">
                  <c:v>4/2019</c:v>
                </c:pt>
                <c:pt idx="1">
                  <c:v>5/2019</c:v>
                </c:pt>
                <c:pt idx="2">
                  <c:v>6/2019</c:v>
                </c:pt>
                <c:pt idx="3">
                  <c:v>7/2019</c:v>
                </c:pt>
                <c:pt idx="4">
                  <c:v>8/2019</c:v>
                </c:pt>
                <c:pt idx="5">
                  <c:v>9/2019</c:v>
                </c:pt>
                <c:pt idx="6">
                  <c:v>10/2019</c:v>
                </c:pt>
                <c:pt idx="7">
                  <c:v>11/2019</c:v>
                </c:pt>
                <c:pt idx="8">
                  <c:v>12/2019</c:v>
                </c:pt>
                <c:pt idx="9">
                  <c:v>1/2020</c:v>
                </c:pt>
                <c:pt idx="10">
                  <c:v>2/2020</c:v>
                </c:pt>
                <c:pt idx="11">
                  <c:v>3/2020</c:v>
                </c:pt>
                <c:pt idx="12">
                  <c:v>4/2020</c:v>
                </c:pt>
                <c:pt idx="13">
                  <c:v>5/2020</c:v>
                </c:pt>
                <c:pt idx="14">
                  <c:v>6/2020</c:v>
                </c:pt>
                <c:pt idx="15">
                  <c:v>7/2020</c:v>
                </c:pt>
                <c:pt idx="16">
                  <c:v>8/2020</c:v>
                </c:pt>
                <c:pt idx="17">
                  <c:v>9/2020</c:v>
                </c:pt>
                <c:pt idx="18">
                  <c:v>10/2020</c:v>
                </c:pt>
                <c:pt idx="19">
                  <c:v>11/2020</c:v>
                </c:pt>
                <c:pt idx="20">
                  <c:v>12/2020</c:v>
                </c:pt>
                <c:pt idx="21">
                  <c:v>1/2021</c:v>
                </c:pt>
                <c:pt idx="22">
                  <c:v>2/2021</c:v>
                </c:pt>
                <c:pt idx="23">
                  <c:v>3/2021</c:v>
                </c:pt>
              </c:strCache>
            </c:strRef>
          </c:cat>
          <c:val>
            <c:numRef>
              <c:f>'[210408_vyvoj_novych_klientu_VIZDOM_.xlsx]3_2021'!$B$5:$Y$5</c:f>
              <c:numCache>
                <c:formatCode>General</c:formatCode>
                <c:ptCount val="24"/>
                <c:pt idx="0">
                  <c:v>1</c:v>
                </c:pt>
                <c:pt idx="1">
                  <c:v>7</c:v>
                </c:pt>
                <c:pt idx="2">
                  <c:v>5</c:v>
                </c:pt>
                <c:pt idx="3">
                  <c:v>5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2</c:v>
                </c:pt>
                <c:pt idx="9">
                  <c:v>7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1</c:v>
                </c:pt>
                <c:pt idx="14">
                  <c:v>3</c:v>
                </c:pt>
                <c:pt idx="15">
                  <c:v>3</c:v>
                </c:pt>
                <c:pt idx="16">
                  <c:v>7</c:v>
                </c:pt>
                <c:pt idx="17">
                  <c:v>2</c:v>
                </c:pt>
                <c:pt idx="18">
                  <c:v>3</c:v>
                </c:pt>
                <c:pt idx="19">
                  <c:v>0</c:v>
                </c:pt>
                <c:pt idx="20">
                  <c:v>2</c:v>
                </c:pt>
                <c:pt idx="21">
                  <c:v>3</c:v>
                </c:pt>
                <c:pt idx="22">
                  <c:v>5</c:v>
                </c:pt>
                <c:pt idx="23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3B0-4A86-8CC0-69DD31C37D6F}"/>
            </c:ext>
          </c:extLst>
        </c:ser>
        <c:ser>
          <c:idx val="3"/>
          <c:order val="3"/>
          <c:tx>
            <c:strRef>
              <c:f>'[210408_vyvoj_novych_klientu_VIZDOM_.xlsx]3_2021'!$A$6</c:f>
              <c:strCache>
                <c:ptCount val="1"/>
                <c:pt idx="0">
                  <c:v>Celkem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'[210408_vyvoj_novych_klientu_VIZDOM_.xlsx]3_2021'!$B$2:$Y$2</c:f>
              <c:strCache>
                <c:ptCount val="24"/>
                <c:pt idx="0">
                  <c:v>4/2019</c:v>
                </c:pt>
                <c:pt idx="1">
                  <c:v>5/2019</c:v>
                </c:pt>
                <c:pt idx="2">
                  <c:v>6/2019</c:v>
                </c:pt>
                <c:pt idx="3">
                  <c:v>7/2019</c:v>
                </c:pt>
                <c:pt idx="4">
                  <c:v>8/2019</c:v>
                </c:pt>
                <c:pt idx="5">
                  <c:v>9/2019</c:v>
                </c:pt>
                <c:pt idx="6">
                  <c:v>10/2019</c:v>
                </c:pt>
                <c:pt idx="7">
                  <c:v>11/2019</c:v>
                </c:pt>
                <c:pt idx="8">
                  <c:v>12/2019</c:v>
                </c:pt>
                <c:pt idx="9">
                  <c:v>1/2020</c:v>
                </c:pt>
                <c:pt idx="10">
                  <c:v>2/2020</c:v>
                </c:pt>
                <c:pt idx="11">
                  <c:v>3/2020</c:v>
                </c:pt>
                <c:pt idx="12">
                  <c:v>4/2020</c:v>
                </c:pt>
                <c:pt idx="13">
                  <c:v>5/2020</c:v>
                </c:pt>
                <c:pt idx="14">
                  <c:v>6/2020</c:v>
                </c:pt>
                <c:pt idx="15">
                  <c:v>7/2020</c:v>
                </c:pt>
                <c:pt idx="16">
                  <c:v>8/2020</c:v>
                </c:pt>
                <c:pt idx="17">
                  <c:v>9/2020</c:v>
                </c:pt>
                <c:pt idx="18">
                  <c:v>10/2020</c:v>
                </c:pt>
                <c:pt idx="19">
                  <c:v>11/2020</c:v>
                </c:pt>
                <c:pt idx="20">
                  <c:v>12/2020</c:v>
                </c:pt>
                <c:pt idx="21">
                  <c:v>1/2021</c:v>
                </c:pt>
                <c:pt idx="22">
                  <c:v>2/2021</c:v>
                </c:pt>
                <c:pt idx="23">
                  <c:v>3/2021</c:v>
                </c:pt>
              </c:strCache>
            </c:strRef>
          </c:cat>
          <c:val>
            <c:numRef>
              <c:f>'[210408_vyvoj_novych_klientu_VIZDOM_.xlsx]3_2021'!$B$6:$Y$6</c:f>
              <c:numCache>
                <c:formatCode>General</c:formatCode>
                <c:ptCount val="24"/>
                <c:pt idx="0">
                  <c:v>10</c:v>
                </c:pt>
                <c:pt idx="1">
                  <c:v>17</c:v>
                </c:pt>
                <c:pt idx="2">
                  <c:v>22</c:v>
                </c:pt>
                <c:pt idx="3">
                  <c:v>16</c:v>
                </c:pt>
                <c:pt idx="4">
                  <c:v>15</c:v>
                </c:pt>
                <c:pt idx="5">
                  <c:v>17</c:v>
                </c:pt>
                <c:pt idx="6">
                  <c:v>22</c:v>
                </c:pt>
                <c:pt idx="7">
                  <c:v>15</c:v>
                </c:pt>
                <c:pt idx="8">
                  <c:v>6</c:v>
                </c:pt>
                <c:pt idx="9">
                  <c:v>17</c:v>
                </c:pt>
                <c:pt idx="10">
                  <c:v>11</c:v>
                </c:pt>
                <c:pt idx="11">
                  <c:v>14</c:v>
                </c:pt>
                <c:pt idx="12">
                  <c:v>13</c:v>
                </c:pt>
                <c:pt idx="13">
                  <c:v>5</c:v>
                </c:pt>
                <c:pt idx="14">
                  <c:v>9</c:v>
                </c:pt>
                <c:pt idx="15">
                  <c:v>11</c:v>
                </c:pt>
                <c:pt idx="16">
                  <c:v>13</c:v>
                </c:pt>
                <c:pt idx="17">
                  <c:v>14</c:v>
                </c:pt>
                <c:pt idx="18">
                  <c:v>18</c:v>
                </c:pt>
                <c:pt idx="19">
                  <c:v>23</c:v>
                </c:pt>
                <c:pt idx="20">
                  <c:v>15</c:v>
                </c:pt>
                <c:pt idx="21">
                  <c:v>25</c:v>
                </c:pt>
                <c:pt idx="22">
                  <c:v>19</c:v>
                </c:pt>
                <c:pt idx="23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3B0-4A86-8CC0-69DD31C37D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9800216"/>
        <c:axId val="479744784"/>
      </c:lineChart>
      <c:catAx>
        <c:axId val="479800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 sz="1600" b="1">
                    <a:solidFill>
                      <a:sysClr val="windowText" lastClr="000000"/>
                    </a:solidFill>
                  </a:rPr>
                  <a:t>Časová osa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79744784"/>
        <c:crosses val="autoZero"/>
        <c:auto val="1"/>
        <c:lblAlgn val="ctr"/>
        <c:lblOffset val="100"/>
        <c:noMultiLvlLbl val="0"/>
      </c:catAx>
      <c:valAx>
        <c:axId val="47974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 sz="1600" b="1">
                    <a:solidFill>
                      <a:sysClr val="windowText" lastClr="000000"/>
                    </a:solidFill>
                  </a:rPr>
                  <a:t>Počet nových klientů</a:t>
                </a:r>
                <a:endParaRPr lang="en-GB" sz="1600" b="1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79800216"/>
        <c:crosses val="autoZero"/>
        <c:crossBetween val="midCat"/>
      </c:valAx>
      <c:spPr>
        <a:noFill/>
        <a:ln w="25400"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49948415070804997"/>
          <c:y val="0.11428023778033904"/>
          <c:w val="0.45815250631307425"/>
          <c:h val="6.0226563440410524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F6F05-3F3E-2048-BC3F-63605A1D392D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A7324-FE81-FB44-993A-39FC0F643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78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F3A15-AFE2-EF49-9E7E-F79D0D5E526E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98CE7-D7A0-7847-90FC-3890BB83C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95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25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24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Klienti + RP =</a:t>
            </a:r>
            <a:r>
              <a:rPr lang="cs-CZ" baseline="0" dirty="0" smtClean="0"/>
              <a:t> 532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42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ED</a:t>
            </a:r>
            <a:r>
              <a:rPr lang="cs-CZ" baseline="0" dirty="0"/>
              <a:t> – Praha – letáky do domácností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80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16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Indikátory – neřešíme, týmy</a:t>
            </a:r>
            <a:r>
              <a:rPr lang="cs-CZ" baseline="0" dirty="0"/>
              <a:t> se lépe navázaly na ostatní regionální týmy, čekáme na vývoj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42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Indikátory – neřešíme, týmy</a:t>
            </a:r>
            <a:r>
              <a:rPr lang="cs-CZ" baseline="0" dirty="0"/>
              <a:t> se lépe navázaly na ostatní regionální týmy, čekáme na vývoj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77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Indikátory – neřešíme, týmy</a:t>
            </a:r>
            <a:r>
              <a:rPr lang="cs-CZ" baseline="0" dirty="0"/>
              <a:t> se lépe navázaly na ostatní regionální týmy, čekáme na vývoj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43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Indikátory – neřešíme, týmy</a:t>
            </a:r>
            <a:r>
              <a:rPr lang="cs-CZ" baseline="0" dirty="0"/>
              <a:t> se lépe navázaly na ostatní regionální týmy, čekáme na vývoj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7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76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26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24526" y="126584"/>
            <a:ext cx="5709546" cy="2358197"/>
          </a:xfrm>
        </p:spPr>
        <p:txBody>
          <a:bodyPr anchor="t">
            <a:normAutofit/>
          </a:bodyPr>
          <a:lstStyle>
            <a:lvl1pPr>
              <a:defRPr sz="34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53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24526" y="126584"/>
            <a:ext cx="3891083" cy="2358197"/>
          </a:xfrm>
        </p:spPr>
        <p:txBody>
          <a:bodyPr anchor="t">
            <a:normAutofit/>
          </a:bodyPr>
          <a:lstStyle>
            <a:lvl1pPr>
              <a:defRPr sz="34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24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13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1521"/>
            <a:ext cx="12192000" cy="353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1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860C79D7-B591-4C86-9CFE-3980C68373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5" y="2233936"/>
            <a:ext cx="10604310" cy="216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7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24526" y="365125"/>
            <a:ext cx="9629274" cy="1325563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4526" y="1825625"/>
            <a:ext cx="9629274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Freeform 23"/>
          <p:cNvSpPr/>
          <p:nvPr userDrawn="1"/>
        </p:nvSpPr>
        <p:spPr>
          <a:xfrm rot="2700000" flipH="1">
            <a:off x="11643696" y="6371446"/>
            <a:ext cx="133017" cy="133017"/>
          </a:xfrm>
          <a:custGeom>
            <a:avLst/>
            <a:gdLst>
              <a:gd name="connsiteX0" fmla="*/ 216347 w 216347"/>
              <a:gd name="connsiteY0" fmla="*/ 347 h 216347"/>
              <a:gd name="connsiteX1" fmla="*/ 216000 w 216347"/>
              <a:gd name="connsiteY1" fmla="*/ 347 h 216347"/>
              <a:gd name="connsiteX2" fmla="*/ 216000 w 216347"/>
              <a:gd name="connsiteY2" fmla="*/ 0 h 216347"/>
              <a:gd name="connsiteX3" fmla="*/ 0 w 216347"/>
              <a:gd name="connsiteY3" fmla="*/ 0 h 216347"/>
              <a:gd name="connsiteX4" fmla="*/ 0 w 216347"/>
              <a:gd name="connsiteY4" fmla="*/ 28800 h 216347"/>
              <a:gd name="connsiteX5" fmla="*/ 187546 w 216347"/>
              <a:gd name="connsiteY5" fmla="*/ 28800 h 216347"/>
              <a:gd name="connsiteX6" fmla="*/ 187547 w 216347"/>
              <a:gd name="connsiteY6" fmla="*/ 216347 h 216347"/>
              <a:gd name="connsiteX7" fmla="*/ 216347 w 216347"/>
              <a:gd name="connsiteY7" fmla="*/ 216347 h 21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347" h="216347">
                <a:moveTo>
                  <a:pt x="216347" y="347"/>
                </a:moveTo>
                <a:lnTo>
                  <a:pt x="216000" y="347"/>
                </a:lnTo>
                <a:lnTo>
                  <a:pt x="216000" y="0"/>
                </a:lnTo>
                <a:lnTo>
                  <a:pt x="0" y="0"/>
                </a:lnTo>
                <a:lnTo>
                  <a:pt x="0" y="28800"/>
                </a:lnTo>
                <a:lnTo>
                  <a:pt x="187546" y="28800"/>
                </a:lnTo>
                <a:lnTo>
                  <a:pt x="187547" y="216347"/>
                </a:lnTo>
                <a:lnTo>
                  <a:pt x="216347" y="216347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1070811" cy="6942221"/>
          </a:xfrm>
          <a:prstGeom prst="rect">
            <a:avLst/>
          </a:prstGeom>
          <a:solidFill>
            <a:srgbClr val="FE0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6B1DF1A-A976-4B89-BAA0-0548ABCE976E}"/>
              </a:ext>
            </a:extLst>
          </p:cNvPr>
          <p:cNvSpPr txBox="1">
            <a:spLocks/>
          </p:cNvSpPr>
          <p:nvPr userDrawn="1"/>
        </p:nvSpPr>
        <p:spPr>
          <a:xfrm>
            <a:off x="305540" y="6168999"/>
            <a:ext cx="459728" cy="5524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96CAF5E-82FD-46C1-8113-274199A6E6F4}" type="slidenum">
              <a:rPr lang="id-ID" sz="1600" b="1" i="0" smtClean="0">
                <a:solidFill>
                  <a:schemeClr val="bg1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pPr algn="l"/>
              <a:t>‹#›</a:t>
            </a:fld>
            <a:endParaRPr lang="id-ID" sz="1600" b="1" i="0" dirty="0">
              <a:solidFill>
                <a:schemeClr val="bg1"/>
              </a:solidFill>
              <a:latin typeface="+mj-lt"/>
              <a:ea typeface="Roboto" pitchFamily="2" charset="0"/>
              <a:cs typeface="Poppins" panose="02000000000000000000" pitchFamily="2" charset="0"/>
            </a:endParaRPr>
          </a:p>
        </p:txBody>
      </p:sp>
      <p:sp>
        <p:nvSpPr>
          <p:cNvPr id="11" name="TextovéPole 10"/>
          <p:cNvSpPr txBox="1"/>
          <p:nvPr userDrawn="1"/>
        </p:nvSpPr>
        <p:spPr>
          <a:xfrm rot="16200000">
            <a:off x="-620893" y="4893651"/>
            <a:ext cx="2177716" cy="37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www.vizdom.cz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5" y="33867"/>
            <a:ext cx="959556" cy="8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1" r:id="rId2"/>
    <p:sldLayoutId id="2147483650" r:id="rId3"/>
    <p:sldLayoutId id="2147483718" r:id="rId4"/>
    <p:sldLayoutId id="214748371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etr.winkler@nudz.cz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lucie.kondratova@nudz.cz" TargetMode="External"/><Relationship Id="rId5" Type="http://schemas.openxmlformats.org/officeDocument/2006/relationships/hyperlink" Target="mailto:rican@cmhcd.cz" TargetMode="External"/><Relationship Id="rId4" Type="http://schemas.openxmlformats.org/officeDocument/2006/relationships/hyperlink" Target="mailto:petr.necina@nudz.cz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50878" y="5104263"/>
            <a:ext cx="10121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Setkání EI/ED týmů</a:t>
            </a:r>
          </a:p>
          <a:p>
            <a:r>
              <a:rPr lang="cs-CZ" sz="28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12. 4. 2021</a:t>
            </a:r>
          </a:p>
        </p:txBody>
      </p:sp>
    </p:spTree>
    <p:extLst>
      <p:ext uri="{BB962C8B-B14F-4D97-AF65-F5344CB8AC3E}">
        <p14:creationId xmlns:p14="http://schemas.microsoft.com/office/powerpoint/2010/main" val="663554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Evaluační rozhovory s klienty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724526" y="1451551"/>
            <a:ext cx="9629274" cy="52609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dk1"/>
                </a:solidFill>
              </a:rPr>
              <a:t>Cílem je získat podrobnější kvalitativní informace o klientech VIZDOM, jejich situaci, motivaci a okolnostech zahájení spolupráce, jejím průběhu a také zpětnou vazbu...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dk1"/>
                </a:solidFill>
              </a:rPr>
              <a:t>Vzorek</a:t>
            </a:r>
          </a:p>
          <a:p>
            <a:pPr lvl="1"/>
            <a:r>
              <a:rPr lang="cs-CZ" dirty="0">
                <a:solidFill>
                  <a:schemeClr val="dk1"/>
                </a:solidFill>
              </a:rPr>
              <a:t>Alespoň tři klienti s IS, příp. rodinní příslušníci na jeden </a:t>
            </a:r>
            <a:r>
              <a:rPr lang="cs-CZ" dirty="0" smtClean="0">
                <a:solidFill>
                  <a:schemeClr val="dk1"/>
                </a:solidFill>
              </a:rPr>
              <a:t>tým.</a:t>
            </a:r>
            <a:endParaRPr lang="cs-CZ" dirty="0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dk1"/>
                </a:solidFill>
              </a:rPr>
              <a:t>Forma</a:t>
            </a:r>
          </a:p>
          <a:p>
            <a:pPr lvl="1"/>
            <a:r>
              <a:rPr lang="cs-CZ" dirty="0">
                <a:solidFill>
                  <a:schemeClr val="dk1"/>
                </a:solidFill>
              </a:rPr>
              <a:t>Polostrukturované rozhovory v rozsahu cca 60 </a:t>
            </a:r>
            <a:r>
              <a:rPr lang="cs-CZ" dirty="0" smtClean="0">
                <a:solidFill>
                  <a:schemeClr val="dk1"/>
                </a:solidFill>
              </a:rPr>
              <a:t>minut.</a:t>
            </a:r>
            <a:endParaRPr lang="cs-CZ" dirty="0">
              <a:solidFill>
                <a:schemeClr val="dk1"/>
              </a:solidFill>
            </a:endParaRPr>
          </a:p>
          <a:p>
            <a:pPr lvl="1"/>
            <a:r>
              <a:rPr lang="cs-CZ" dirty="0" err="1">
                <a:solidFill>
                  <a:schemeClr val="dk1"/>
                </a:solidFill>
              </a:rPr>
              <a:t>Videohovor</a:t>
            </a:r>
            <a:r>
              <a:rPr lang="cs-CZ" dirty="0">
                <a:solidFill>
                  <a:schemeClr val="dk1"/>
                </a:solidFill>
              </a:rPr>
              <a:t> přes Webex (příp. prezenčně v NUDZ dle situace</a:t>
            </a:r>
            <a:r>
              <a:rPr lang="cs-CZ" dirty="0" smtClean="0">
                <a:solidFill>
                  <a:schemeClr val="dk1"/>
                </a:solidFill>
              </a:rPr>
              <a:t>)..</a:t>
            </a:r>
            <a:endParaRPr lang="cs-CZ" dirty="0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dk1"/>
                </a:solidFill>
              </a:rPr>
              <a:t>Účastníci </a:t>
            </a:r>
            <a:endParaRPr lang="cs-CZ" dirty="0">
              <a:solidFill>
                <a:schemeClr val="dk1"/>
              </a:solidFill>
            </a:endParaRPr>
          </a:p>
          <a:p>
            <a:pPr lvl="1"/>
            <a:r>
              <a:rPr lang="cs-CZ" dirty="0">
                <a:solidFill>
                  <a:schemeClr val="dk1"/>
                </a:solidFill>
              </a:rPr>
              <a:t>Respondent (klient eventuálně rod. příslušník</a:t>
            </a:r>
            <a:r>
              <a:rPr lang="cs-CZ" dirty="0" smtClean="0">
                <a:solidFill>
                  <a:schemeClr val="dk1"/>
                </a:solidFill>
              </a:rPr>
              <a:t>).</a:t>
            </a:r>
            <a:endParaRPr lang="cs-CZ" dirty="0">
              <a:solidFill>
                <a:schemeClr val="dk1"/>
              </a:solidFill>
            </a:endParaRPr>
          </a:p>
          <a:p>
            <a:pPr lvl="1"/>
            <a:r>
              <a:rPr lang="cs-CZ" dirty="0">
                <a:solidFill>
                  <a:schemeClr val="dk1"/>
                </a:solidFill>
              </a:rPr>
              <a:t>Zástupce týmu (technická a jiná podpora, nápověda při vybavování</a:t>
            </a:r>
            <a:r>
              <a:rPr lang="cs-CZ" dirty="0" smtClean="0">
                <a:solidFill>
                  <a:schemeClr val="dk1"/>
                </a:solidFill>
              </a:rPr>
              <a:t>).</a:t>
            </a:r>
            <a:endParaRPr lang="cs-CZ" dirty="0">
              <a:solidFill>
                <a:schemeClr val="dk1"/>
              </a:solidFill>
            </a:endParaRPr>
          </a:p>
          <a:p>
            <a:pPr lvl="1"/>
            <a:r>
              <a:rPr lang="cs-CZ" dirty="0">
                <a:solidFill>
                  <a:schemeClr val="dk1"/>
                </a:solidFill>
              </a:rPr>
              <a:t>Tazatel (vede rozhovor – Marie a Hana</a:t>
            </a:r>
            <a:r>
              <a:rPr lang="cs-CZ" dirty="0" smtClean="0">
                <a:solidFill>
                  <a:schemeClr val="dk1"/>
                </a:solidFill>
              </a:rPr>
              <a:t>).</a:t>
            </a:r>
            <a:endParaRPr lang="cs-CZ" dirty="0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cs-CZ" b="1" dirty="0"/>
              <a:t>Odměna pro respondenty</a:t>
            </a:r>
          </a:p>
          <a:p>
            <a:pPr lvl="1"/>
            <a:r>
              <a:rPr lang="cs-CZ" dirty="0"/>
              <a:t>Každý respondent podepíše „Dohodu o účasti</a:t>
            </a:r>
            <a:r>
              <a:rPr lang="cs-CZ" dirty="0" smtClean="0"/>
              <a:t>“.</a:t>
            </a:r>
          </a:p>
          <a:p>
            <a:pPr marL="0" indent="0">
              <a:buNone/>
            </a:pPr>
            <a:r>
              <a:rPr lang="cs-CZ" b="1" dirty="0" smtClean="0"/>
              <a:t>Realizace</a:t>
            </a:r>
          </a:p>
          <a:p>
            <a:pPr lvl="1"/>
            <a:r>
              <a:rPr lang="cs-CZ" dirty="0" smtClean="0"/>
              <a:t>Od 1. </a:t>
            </a:r>
            <a:r>
              <a:rPr lang="cs-CZ" dirty="0"/>
              <a:t>k</a:t>
            </a:r>
            <a:r>
              <a:rPr lang="cs-CZ" dirty="0" smtClean="0"/>
              <a:t>větna 2021.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465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Schéma rozhovorů s klienty (část I.)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4 oblasti: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/>
              <a:t>Situace klienta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/>
              <a:t>Spolupráce </a:t>
            </a:r>
            <a:r>
              <a:rPr lang="cs-CZ" b="1" dirty="0"/>
              <a:t>s </a:t>
            </a:r>
            <a:r>
              <a:rPr lang="cs-CZ" b="1" dirty="0" smtClean="0"/>
              <a:t>týmem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/>
              <a:t>Hodnocení spolupráce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/>
              <a:t>Ostatní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1591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Evaluační šetření se stakeholdery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dirty="0"/>
              <a:t>Stakeholdeři = především detekční kontakty</a:t>
            </a:r>
          </a:p>
          <a:p>
            <a:r>
              <a:rPr lang="cs-CZ" sz="2400" dirty="0"/>
              <a:t>Cílem je ověřit napojení ED/EI týmů na stávající systém </a:t>
            </a:r>
            <a:r>
              <a:rPr lang="cs-CZ" sz="2400" dirty="0" smtClean="0"/>
              <a:t>péče </a:t>
            </a:r>
            <a:r>
              <a:rPr lang="cs-CZ" sz="2400" dirty="0"/>
              <a:t>a další relevantní subjekty. Zmapovat obeznámenost se službou, získat informace o praktickém průběhu spolupráce a zpětnou vazbu...</a:t>
            </a:r>
          </a:p>
          <a:p>
            <a:r>
              <a:rPr lang="cs-CZ" sz="2400" dirty="0"/>
              <a:t>Realizace od 1. března do 30. dubna 2021</a:t>
            </a:r>
            <a:r>
              <a:rPr lang="cs-CZ" dirty="0"/>
              <a:t/>
            </a:r>
            <a:br>
              <a:rPr lang="cs-CZ" dirty="0"/>
            </a:br>
            <a:r>
              <a:rPr lang="cs-CZ" sz="2200" dirty="0"/>
              <a:t>(na podzim proběhne druhá vlna)</a:t>
            </a:r>
          </a:p>
          <a:p>
            <a:r>
              <a:rPr lang="cs-CZ" sz="2400" dirty="0"/>
              <a:t>Ve spolupráci s externím evaluátorem (Octans Consulting s.r.o.)</a:t>
            </a:r>
          </a:p>
          <a:p>
            <a:pPr lvl="1"/>
            <a:r>
              <a:rPr lang="cs-CZ" sz="2200" dirty="0"/>
              <a:t>Externí evaluátor kontaktuje stakeholdery a domlouvá termíny rozhovorů</a:t>
            </a:r>
          </a:p>
          <a:p>
            <a:pPr lvl="1"/>
            <a:r>
              <a:rPr lang="cs-CZ" sz="2200" dirty="0"/>
              <a:t>Výzkumný tým (Ondřej) realizuje rozhovory</a:t>
            </a:r>
          </a:p>
          <a:p>
            <a:r>
              <a:rPr lang="cs-CZ" sz="2400" dirty="0"/>
              <a:t>Rozhovory v obvyklé délce 20-30 minut</a:t>
            </a:r>
          </a:p>
          <a:p>
            <a:r>
              <a:rPr lang="cs-CZ" sz="2400" dirty="0"/>
              <a:t>Dva základní tematické okruhy</a:t>
            </a:r>
          </a:p>
          <a:p>
            <a:pPr lvl="1"/>
            <a:r>
              <a:rPr lang="cs-CZ" sz="2200" dirty="0"/>
              <a:t>Informace o službě – Jak jste se o službě dozvěděl? Jaké informace máte?...</a:t>
            </a:r>
          </a:p>
          <a:p>
            <a:pPr lvl="1"/>
            <a:r>
              <a:rPr lang="cs-CZ" sz="2200" dirty="0"/>
              <a:t>Spolupráce se službou – Jak spolupráce probíhá v praxi? Jaké jsou benefity?...</a:t>
            </a:r>
          </a:p>
        </p:txBody>
      </p:sp>
    </p:spTree>
    <p:extLst>
      <p:ext uri="{BB962C8B-B14F-4D97-AF65-F5344CB8AC3E}">
        <p14:creationId xmlns:p14="http://schemas.microsoft.com/office/powerpoint/2010/main" val="3983652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Průběžná </a:t>
            </a:r>
            <a:r>
              <a:rPr lang="cs-CZ" dirty="0" smtClean="0"/>
              <a:t>reflexe 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9411" y="1568950"/>
            <a:ext cx="10475493" cy="48478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1900" b="1" u="sng" dirty="0" smtClean="0"/>
              <a:t>Pozitivní reakce od informované části respondentů</a:t>
            </a:r>
          </a:p>
          <a:p>
            <a:r>
              <a:rPr lang="cs-CZ" sz="1600" dirty="0" smtClean="0"/>
              <a:t>VIZDOM často vnímán jako „nadstandardní služba vysoké kvality“, která pomáhá řešit obtížně řešitelné situace.</a:t>
            </a:r>
          </a:p>
          <a:p>
            <a:r>
              <a:rPr lang="cs-CZ" sz="1600" dirty="0" smtClean="0"/>
              <a:t>Má až nezastupitelnou roli u některých klientů, přináší jasné benefity – včasná pomoc, flexibilita (časová, terénní práce, věk), lidský a partnerský přístup, přijetí, práce s rodinou.</a:t>
            </a:r>
          </a:p>
          <a:p>
            <a:pPr marL="0" indent="0">
              <a:buNone/>
            </a:pPr>
            <a:r>
              <a:rPr lang="cs-CZ" sz="1900" b="1" u="sng" dirty="0" smtClean="0"/>
              <a:t>Podněty k diseminaci/včasné detekci</a:t>
            </a:r>
          </a:p>
          <a:p>
            <a:pPr marL="0" indent="0">
              <a:buNone/>
            </a:pPr>
            <a:r>
              <a:rPr lang="cs-CZ" sz="1700" b="1" dirty="0" smtClean="0"/>
              <a:t>Síťování a propagace</a:t>
            </a:r>
          </a:p>
          <a:p>
            <a:r>
              <a:rPr lang="cs-CZ" sz="1600" dirty="0" smtClean="0"/>
              <a:t>Přibližně polovina respondentů nebyla kontaktována, nebo byla kontaktována </a:t>
            </a:r>
            <a:r>
              <a:rPr lang="cs-CZ" sz="1600" smtClean="0"/>
              <a:t>s nižší </a:t>
            </a:r>
            <a:r>
              <a:rPr lang="cs-CZ" sz="1600" dirty="0" smtClean="0"/>
              <a:t>intenzitou, žádný respondent neuvedl nadměrný kontakt ze strany VIZDOM týmu.</a:t>
            </a:r>
            <a:endParaRPr lang="cs-CZ" sz="1600" dirty="0"/>
          </a:p>
          <a:p>
            <a:r>
              <a:rPr lang="cs-CZ" sz="1600" dirty="0" smtClean="0"/>
              <a:t>Situaci může komplikovat personální fluktuace/omezené předávání informací mezi pracovníky, samozřejmě také pracovní vytíženost.</a:t>
            </a:r>
          </a:p>
          <a:p>
            <a:r>
              <a:rPr lang="cs-CZ" sz="1600" dirty="0" smtClean="0"/>
              <a:t>Méně čitelný „</a:t>
            </a:r>
            <a:r>
              <a:rPr lang="cs-CZ" sz="1600" dirty="0" err="1" smtClean="0"/>
              <a:t>brand</a:t>
            </a:r>
            <a:r>
              <a:rPr lang="cs-CZ" sz="1600" dirty="0" smtClean="0"/>
              <a:t>-značka“ VIZDOM, někdy splývá s „domovskou institucí“ (Práh a Ledovec).</a:t>
            </a:r>
          </a:p>
          <a:p>
            <a:r>
              <a:rPr lang="cs-CZ" sz="1600" dirty="0"/>
              <a:t>Omezené povědomí o problematice „ARMS</a:t>
            </a:r>
            <a:r>
              <a:rPr lang="cs-CZ" sz="1600" dirty="0" smtClean="0"/>
              <a:t>“ a roli VIZDOM.</a:t>
            </a:r>
          </a:p>
          <a:p>
            <a:pPr marL="0" indent="0">
              <a:buNone/>
            </a:pPr>
            <a:r>
              <a:rPr lang="cs-CZ" sz="1700" b="1" dirty="0" smtClean="0"/>
              <a:t>Webové stránky</a:t>
            </a:r>
          </a:p>
          <a:p>
            <a:r>
              <a:rPr lang="cs-CZ" sz="1600" dirty="0" smtClean="0"/>
              <a:t>Omezená </a:t>
            </a:r>
            <a:r>
              <a:rPr lang="cs-CZ" sz="1600" dirty="0" err="1" smtClean="0"/>
              <a:t>návodnost</a:t>
            </a:r>
            <a:r>
              <a:rPr lang="cs-CZ" sz="1600" dirty="0" smtClean="0"/>
              <a:t> ve smyslu „pro koho?“, „jak to probíhá?“, „co mám udělat?“, „jaké je místo VIZDOM v systému služeb?“.</a:t>
            </a:r>
          </a:p>
          <a:p>
            <a:r>
              <a:rPr lang="cs-CZ" sz="1600" dirty="0" smtClean="0"/>
              <a:t>Omezeně </a:t>
            </a:r>
            <a:r>
              <a:rPr lang="cs-CZ" sz="1600" dirty="0"/>
              <a:t>relevantní text a grafika především pro mladší </a:t>
            </a:r>
            <a:r>
              <a:rPr lang="cs-CZ" sz="1600" dirty="0" smtClean="0"/>
              <a:t>návštěvníky.</a:t>
            </a:r>
          </a:p>
          <a:p>
            <a:pPr marL="0" indent="0">
              <a:buNone/>
            </a:pPr>
            <a:r>
              <a:rPr lang="cs-CZ" sz="1700" b="1" dirty="0" smtClean="0"/>
              <a:t>Leták</a:t>
            </a:r>
          </a:p>
          <a:p>
            <a:r>
              <a:rPr lang="cs-CZ" sz="1600" dirty="0" smtClean="0"/>
              <a:t>Použití slova „psychóza“ může být stigmatizační, odmítavé reakce od klientů.</a:t>
            </a:r>
          </a:p>
        </p:txBody>
      </p:sp>
    </p:spTree>
    <p:extLst>
      <p:ext uri="{BB962C8B-B14F-4D97-AF65-F5344CB8AC3E}">
        <p14:creationId xmlns:p14="http://schemas.microsoft.com/office/powerpoint/2010/main" val="1857595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1077361" y="1705970"/>
            <a:ext cx="10080000" cy="2893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1722960" y="1857652"/>
            <a:ext cx="9009208" cy="1571348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cs typeface="Times New Roman" panose="02020603050405020304" pitchFamily="18" charset="0"/>
              </a:rPr>
              <a:t>Metodika EI</a:t>
            </a:r>
          </a:p>
        </p:txBody>
      </p:sp>
    </p:spTree>
    <p:extLst>
      <p:ext uri="{BB962C8B-B14F-4D97-AF65-F5344CB8AC3E}">
        <p14:creationId xmlns:p14="http://schemas.microsoft.com/office/powerpoint/2010/main" val="75449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Metodika EI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724526" y="1451551"/>
            <a:ext cx="9629274" cy="52609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dk1"/>
                </a:solidFill>
              </a:rPr>
              <a:t>Indikátor projektu, finalizace do 12/21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dk1"/>
                </a:solidFill>
              </a:rPr>
              <a:t>Struktura metodiky: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solidFill>
                  <a:schemeClr val="dk1"/>
                </a:solidFill>
              </a:rPr>
              <a:t>Tým včasné intervence (složení týmu, výcvik, spádová oblast)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solidFill>
                  <a:schemeClr val="dk1"/>
                </a:solidFill>
              </a:rPr>
              <a:t>Cílová skupina (popis ARMS/FEP/V léčbě, postup určení CS)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solidFill>
                  <a:schemeClr val="dk1"/>
                </a:solidFill>
              </a:rPr>
              <a:t>Diseminace (subjekty diseminace, specifické postupy)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solidFill>
                  <a:schemeClr val="dk1"/>
                </a:solidFill>
              </a:rPr>
              <a:t>Včasné detekce (postupy ED, příznaky psychózy)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solidFill>
                  <a:schemeClr val="dk1"/>
                </a:solidFill>
              </a:rPr>
              <a:t>Včasné intervence (principy, jednání s potenciálním klientem, specifické postupy dle CS, prostředí pro EI, individuální a krizové plánování, etické aspekty EI)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solidFill>
                  <a:schemeClr val="dk1"/>
                </a:solidFill>
              </a:rPr>
              <a:t>Standardní situace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solidFill>
                  <a:schemeClr val="dk1"/>
                </a:solidFill>
              </a:rPr>
              <a:t>Práce s rodinou (individualizovaná podpora, skup. programy)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solidFill>
                  <a:schemeClr val="dk1"/>
                </a:solidFill>
              </a:rPr>
              <a:t>Postupy implementace (výzvy, příklady dobré praxe, doporučení)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0532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Metodika EI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724526" y="1451551"/>
            <a:ext cx="9629274" cy="52609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dk1"/>
                </a:solidFill>
              </a:rPr>
              <a:t>Indikátor projektu, finalizace do 12/21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dk1"/>
                </a:solidFill>
              </a:rPr>
              <a:t>Struktura metodiky: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solidFill>
                  <a:srgbClr val="00B050"/>
                </a:solidFill>
              </a:rPr>
              <a:t>Tým včasné intervence (složení týmu, výcvik, spádová oblast)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solidFill>
                  <a:srgbClr val="00B050"/>
                </a:solidFill>
              </a:rPr>
              <a:t>Cílová skupina (popis ARMS/FEP/V léčbě, postup určení CS)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solidFill>
                  <a:schemeClr val="dk1"/>
                </a:solidFill>
              </a:rPr>
              <a:t>Diseminace (</a:t>
            </a:r>
            <a:r>
              <a:rPr lang="cs-CZ" dirty="0">
                <a:solidFill>
                  <a:srgbClr val="00B050"/>
                </a:solidFill>
              </a:rPr>
              <a:t>subjekty diseminace</a:t>
            </a:r>
            <a:r>
              <a:rPr lang="cs-CZ" dirty="0">
                <a:solidFill>
                  <a:schemeClr val="dk1"/>
                </a:solidFill>
              </a:rPr>
              <a:t>, specifické postupy)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solidFill>
                  <a:schemeClr val="dk1"/>
                </a:solidFill>
              </a:rPr>
              <a:t>Včasné detekce (postupy ED, příznaky psychózy)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solidFill>
                  <a:schemeClr val="dk1"/>
                </a:solidFill>
              </a:rPr>
              <a:t>Včasné intervence (principy, jednání s potenciálním klientem, specifické postupy dle CS, prostředí pro EI, individuální a krizové plánování, etické aspekty EI)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solidFill>
                  <a:schemeClr val="dk1"/>
                </a:solidFill>
              </a:rPr>
              <a:t>Standardní situace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solidFill>
                  <a:schemeClr val="dk1"/>
                </a:solidFill>
              </a:rPr>
              <a:t>Práce s rodinou (individualizovaná podpora, skup. programy)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solidFill>
                  <a:schemeClr val="dk1"/>
                </a:solidFill>
              </a:rPr>
              <a:t>Postupy implementace (výzvy, příklady dobré praxe, doporučení)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5620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Metodika EI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724526" y="1451551"/>
            <a:ext cx="9629274" cy="52609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dk1"/>
                </a:solidFill>
              </a:rPr>
              <a:t>Indikátor projektu, finalizace do 12/21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dk1"/>
                </a:solidFill>
              </a:rPr>
              <a:t>Struktura metodiky: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solidFill>
                  <a:srgbClr val="00B050"/>
                </a:solidFill>
              </a:rPr>
              <a:t>Tým včasné intervence (složení týmu, výcvik, spádová oblast)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solidFill>
                  <a:srgbClr val="00B050"/>
                </a:solidFill>
              </a:rPr>
              <a:t>Cílová skupina (popis ARMS/FEP/V léčbě, postup určení CS)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b="1" dirty="0">
                <a:solidFill>
                  <a:schemeClr val="dk1"/>
                </a:solidFill>
              </a:rPr>
              <a:t>Diseminace</a:t>
            </a:r>
            <a:r>
              <a:rPr lang="cs-CZ" dirty="0">
                <a:solidFill>
                  <a:schemeClr val="dk1"/>
                </a:solidFill>
              </a:rPr>
              <a:t> (</a:t>
            </a:r>
            <a:r>
              <a:rPr lang="cs-CZ" dirty="0">
                <a:solidFill>
                  <a:srgbClr val="00B050"/>
                </a:solidFill>
              </a:rPr>
              <a:t>subjekty diseminace</a:t>
            </a:r>
            <a:r>
              <a:rPr lang="cs-CZ" dirty="0">
                <a:solidFill>
                  <a:schemeClr val="dk1"/>
                </a:solidFill>
              </a:rPr>
              <a:t>, </a:t>
            </a:r>
            <a:r>
              <a:rPr lang="cs-CZ" b="1" dirty="0">
                <a:solidFill>
                  <a:schemeClr val="dk1"/>
                </a:solidFill>
              </a:rPr>
              <a:t>specifické postupy</a:t>
            </a:r>
            <a:r>
              <a:rPr lang="cs-CZ" dirty="0">
                <a:solidFill>
                  <a:schemeClr val="dk1"/>
                </a:solidFill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solidFill>
                  <a:schemeClr val="dk1"/>
                </a:solidFill>
              </a:rPr>
              <a:t>Včasné detekce (postupy ED, příznaky psychózy)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b="1" dirty="0">
                <a:solidFill>
                  <a:schemeClr val="dk1"/>
                </a:solidFill>
              </a:rPr>
              <a:t>Včasné intervence </a:t>
            </a:r>
            <a:r>
              <a:rPr lang="cs-CZ" dirty="0">
                <a:solidFill>
                  <a:schemeClr val="dk1"/>
                </a:solidFill>
              </a:rPr>
              <a:t>(principy, jednání s potenciálním klientem, specifické postupy dle CS, prostředí pro EI, </a:t>
            </a:r>
            <a:r>
              <a:rPr lang="cs-CZ" b="1" dirty="0">
                <a:solidFill>
                  <a:schemeClr val="dk1"/>
                </a:solidFill>
              </a:rPr>
              <a:t>individuální a krizové plánování</a:t>
            </a:r>
            <a:r>
              <a:rPr lang="cs-CZ" dirty="0">
                <a:solidFill>
                  <a:schemeClr val="dk1"/>
                </a:solidFill>
              </a:rPr>
              <a:t>, etické aspekty EI)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b="1" dirty="0">
                <a:solidFill>
                  <a:schemeClr val="dk1"/>
                </a:solidFill>
              </a:rPr>
              <a:t>Standardní situace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solidFill>
                  <a:schemeClr val="dk1"/>
                </a:solidFill>
              </a:rPr>
              <a:t>Práce s rodinou (individualizovaná podpora, skup. programy)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solidFill>
                  <a:schemeClr val="dk1"/>
                </a:solidFill>
              </a:rPr>
              <a:t>Postupy implementace (výzvy, příklady dobré praxe, doporučení)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4670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Metodika EI: Diseminace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724526" y="1451551"/>
            <a:ext cx="6650547" cy="5260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dk1"/>
                </a:solidFill>
              </a:rPr>
              <a:t>Specifické postupy diseminace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Školy</a:t>
            </a:r>
            <a:r>
              <a:rPr lang="cs-CZ" dirty="0"/>
              <a:t> (workshopy pro studenty, workshopy pro učitele, navázání spolupráce se školním psychologem, atp.)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Praktičtí lékaři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Ambulantní psychiatři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Lůžková psychiatrická zařízení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Městské úřady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err="1"/>
              <a:t>Nár</a:t>
            </a:r>
            <a:r>
              <a:rPr lang="cs-CZ" b="1" dirty="0"/>
              <a:t>. konference a region. setkání</a:t>
            </a:r>
          </a:p>
          <a:p>
            <a:endParaRPr lang="cs-CZ" dirty="0"/>
          </a:p>
        </p:txBody>
      </p:sp>
      <p:sp>
        <p:nvSpPr>
          <p:cNvPr id="5" name="Content Placeholder 9"/>
          <p:cNvSpPr txBox="1">
            <a:spLocks/>
          </p:cNvSpPr>
          <p:nvPr/>
        </p:nvSpPr>
        <p:spPr>
          <a:xfrm>
            <a:off x="8215381" y="1444912"/>
            <a:ext cx="3578302" cy="47168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/>
            </a:solidFill>
          </a:ln>
        </p:spPr>
        <p:txBody>
          <a:bodyPr vert="horz" lIns="0" tIns="45720" rIns="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 sz="800" b="1" dirty="0">
                <a:solidFill>
                  <a:schemeClr val="dk1"/>
                </a:solidFill>
              </a:rPr>
              <a:t> </a:t>
            </a:r>
          </a:p>
          <a:p>
            <a:pPr marL="0" indent="0">
              <a:buFont typeface="Arial"/>
              <a:buNone/>
            </a:pPr>
            <a:r>
              <a:rPr lang="cs-CZ" b="1" dirty="0">
                <a:solidFill>
                  <a:schemeClr val="dk1"/>
                </a:solidFill>
              </a:rPr>
              <a:t> Workshop: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Způsob oslovení </a:t>
            </a:r>
            <a:r>
              <a:rPr lang="cs-CZ" sz="2000" dirty="0"/>
              <a:t>(standardizovaný email, telefon, osobní návštěva, aj.)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Role členů EI </a:t>
            </a:r>
            <a:r>
              <a:rPr lang="cs-CZ" sz="2000" dirty="0"/>
              <a:t>(kdo telefonuje, kdo se účastní schůzky apod.)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Frekvence oslovení </a:t>
            </a:r>
            <a:r>
              <a:rPr lang="cs-CZ" sz="2000" dirty="0"/>
              <a:t>(forma a jak často)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Co je cílem navázání spolupráce </a:t>
            </a:r>
            <a:r>
              <a:rPr lang="cs-CZ" sz="2000" dirty="0"/>
              <a:t>(co může EI tým nabídnout, parametry „ideální“ spolupráce, co by mělo být výsledkem)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/>
              <a:t>Ostatní</a:t>
            </a:r>
            <a:r>
              <a:rPr lang="cs-CZ" sz="2000" dirty="0"/>
              <a:t> (co se (ne)osvědčilo)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1391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56" y="0"/>
            <a:ext cx="11543700" cy="7697168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519377" y="1336905"/>
            <a:ext cx="85060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cs-CZ" b="1" dirty="0"/>
              <a:t>PhDr. Petr Winkler, Ph.D.</a:t>
            </a:r>
            <a:endParaRPr lang="cs-CZ" dirty="0"/>
          </a:p>
          <a:p>
            <a:pPr fontAlgn="base"/>
            <a:r>
              <a:rPr lang="cs-CZ" dirty="0"/>
              <a:t>Garant projektu</a:t>
            </a:r>
            <a:br>
              <a:rPr lang="cs-CZ" dirty="0"/>
            </a:br>
            <a:r>
              <a:rPr lang="cs-CZ" dirty="0">
                <a:hlinkClick r:id="rId3"/>
              </a:rPr>
              <a:t>petr.winkler@nudz.cz</a:t>
            </a:r>
            <a:endParaRPr lang="cs-CZ" dirty="0"/>
          </a:p>
          <a:p>
            <a:pPr fontAlgn="base"/>
            <a:endParaRPr lang="cs-CZ" dirty="0"/>
          </a:p>
          <a:p>
            <a:pPr fontAlgn="base"/>
            <a:r>
              <a:rPr lang="cs-CZ" b="1" dirty="0"/>
              <a:t>Bc. Petra Juránková</a:t>
            </a:r>
            <a:endParaRPr lang="cs-CZ" dirty="0"/>
          </a:p>
          <a:p>
            <a:pPr fontAlgn="base"/>
            <a:r>
              <a:rPr lang="cs-CZ" dirty="0"/>
              <a:t>Projektový manažer</a:t>
            </a:r>
            <a:br>
              <a:rPr lang="cs-CZ" dirty="0"/>
            </a:br>
            <a:r>
              <a:rPr lang="cs-CZ" dirty="0">
                <a:hlinkClick r:id="rId4"/>
              </a:rPr>
              <a:t>petra.jurankova@nudz.cz</a:t>
            </a:r>
            <a:endParaRPr lang="cs-CZ" dirty="0"/>
          </a:p>
          <a:p>
            <a:pPr fontAlgn="base"/>
            <a:endParaRPr lang="cs-CZ" dirty="0"/>
          </a:p>
          <a:p>
            <a:pPr fontAlgn="base"/>
            <a:r>
              <a:rPr lang="cs-CZ" b="1" dirty="0"/>
              <a:t>Mgr. Pavel Říčan</a:t>
            </a:r>
            <a:endParaRPr lang="cs-CZ" dirty="0"/>
          </a:p>
          <a:p>
            <a:pPr fontAlgn="base"/>
            <a:r>
              <a:rPr lang="cs-CZ" dirty="0"/>
              <a:t>Metodik</a:t>
            </a:r>
            <a:br>
              <a:rPr lang="cs-CZ" dirty="0"/>
            </a:br>
            <a:r>
              <a:rPr lang="cs-CZ" dirty="0">
                <a:hlinkClick r:id="rId5"/>
              </a:rPr>
              <a:t>rican@cmhcd.cz</a:t>
            </a:r>
            <a:endParaRPr lang="cs-CZ" dirty="0"/>
          </a:p>
          <a:p>
            <a:pPr fontAlgn="base"/>
            <a:endParaRPr lang="cs-CZ" dirty="0"/>
          </a:p>
          <a:p>
            <a:pPr fontAlgn="base"/>
            <a:r>
              <a:rPr lang="cs-CZ" b="1" dirty="0"/>
              <a:t>Mgr. Lucie </a:t>
            </a:r>
            <a:r>
              <a:rPr lang="cs-CZ" b="1" dirty="0" err="1"/>
              <a:t>Kondrátová</a:t>
            </a:r>
            <a:endParaRPr lang="cs-CZ" dirty="0"/>
          </a:p>
          <a:p>
            <a:pPr fontAlgn="base"/>
            <a:r>
              <a:rPr lang="cs-CZ" dirty="0"/>
              <a:t>Koordinátor aktivit</a:t>
            </a:r>
            <a:br>
              <a:rPr lang="cs-CZ" dirty="0"/>
            </a:br>
            <a:r>
              <a:rPr lang="cs-CZ" dirty="0">
                <a:hlinkClick r:id="rId6"/>
              </a:rPr>
              <a:t>lucie.kondratova@nudz.cz</a:t>
            </a:r>
            <a:endParaRPr lang="cs-CZ" dirty="0"/>
          </a:p>
          <a:p>
            <a:pPr fontAlgn="base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9917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980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526" y="711952"/>
            <a:ext cx="2840210" cy="624953"/>
          </a:xfrm>
        </p:spPr>
        <p:txBody>
          <a:bodyPr/>
          <a:lstStyle/>
          <a:p>
            <a:r>
              <a:rPr lang="cs-CZ" sz="3600" dirty="0"/>
              <a:t>Agenda</a:t>
            </a:r>
            <a:endParaRPr lang="en-US" sz="36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247770"/>
              </p:ext>
            </p:extLst>
          </p:nvPr>
        </p:nvGraphicFramePr>
        <p:xfrm>
          <a:off x="1675533" y="1336906"/>
          <a:ext cx="9328439" cy="4289193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9328439">
                  <a:extLst>
                    <a:ext uri="{9D8B030D-6E8A-4147-A177-3AD203B41FA5}">
                      <a16:colId xmlns:a16="http://schemas.microsoft.com/office/drawing/2014/main" val="3949020443"/>
                    </a:ext>
                  </a:extLst>
                </a:gridCol>
              </a:tblGrid>
              <a:tr h="349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27771389"/>
                  </a:ext>
                </a:extLst>
              </a:tr>
              <a:tr h="574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Setkání ED/EI týmů</a:t>
                      </a:r>
                      <a:endParaRPr lang="cs-CZ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98642101"/>
                  </a:ext>
                </a:extLst>
              </a:tr>
              <a:tr h="3365266">
                <a:tc>
                  <a:txBody>
                    <a:bodyPr/>
                    <a:lstStyle/>
                    <a:p>
                      <a:pPr lvl="0"/>
                      <a:r>
                        <a:rPr lang="cs-CZ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14:00 – 14:15 	Aktuality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97050" lvl="0" indent="-1797050"/>
                      <a:r>
                        <a:rPr lang="cs-CZ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14:15 – 14:55	Evaluace</a:t>
                      </a:r>
                    </a:p>
                    <a:p>
                      <a:pPr marL="1797050" lvl="0" indent="-1797050"/>
                      <a:r>
                        <a:rPr lang="cs-CZ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14:55 – 15:00 	Metodika EDEI: Úvod</a:t>
                      </a:r>
                      <a:endParaRPr lang="cs-CZ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cs-CZ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15:00 – 15:10 </a:t>
                      </a:r>
                      <a:r>
                        <a:rPr lang="cs-CZ" sz="1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cs-CZ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Přestávka</a:t>
                      </a:r>
                      <a:endParaRPr lang="cs-CZ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97050" lvl="0" indent="-1797050"/>
                      <a:r>
                        <a:rPr lang="cs-CZ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15:10 – </a:t>
                      </a:r>
                      <a:r>
                        <a:rPr lang="cs-CZ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16:20 </a:t>
                      </a:r>
                      <a:r>
                        <a:rPr lang="cs-CZ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Metodika EDEI: Diseminace / detekční opatření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97050" lvl="0" indent="0"/>
                      <a:r>
                        <a:rPr lang="cs-CZ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(účastníci budou rozděleni do diskuzních skupin)</a:t>
                      </a:r>
                      <a:endParaRPr lang="cs-CZ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cs-CZ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16:20 </a:t>
                      </a:r>
                      <a:r>
                        <a:rPr lang="cs-CZ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16:30 	Zakončení</a:t>
                      </a:r>
                      <a:endParaRPr lang="cs-CZ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0">
                        <a:buFont typeface="Courier New" panose="02070309020205020404" pitchFamily="49" charset="0"/>
                        <a:buNone/>
                      </a:pPr>
                      <a:endParaRPr lang="cs-CZ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0">
                        <a:buFont typeface="Courier New" panose="02070309020205020404" pitchFamily="49" charset="0"/>
                        <a:buNone/>
                      </a:pPr>
                      <a:endParaRPr lang="cs-CZ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566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Aktuality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724526" y="1451551"/>
            <a:ext cx="9629274" cy="526097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</a:rPr>
              <a:t>Extra vzdělávání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</a:rPr>
              <a:t>Open </a:t>
            </a:r>
            <a:r>
              <a:rPr lang="cs-CZ" dirty="0" err="1">
                <a:solidFill>
                  <a:schemeClr val="dk1"/>
                </a:solidFill>
              </a:rPr>
              <a:t>Dialogue</a:t>
            </a:r>
            <a:r>
              <a:rPr lang="cs-CZ" dirty="0">
                <a:solidFill>
                  <a:schemeClr val="dk1"/>
                </a:solidFill>
              </a:rPr>
              <a:t> (2. až 4. 6. 2021)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</a:rPr>
              <a:t>Kvalitativní evaluace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chemeClr val="dk1"/>
                </a:solidFill>
              </a:rPr>
              <a:t>Fokusní</a:t>
            </a:r>
            <a:r>
              <a:rPr lang="cs-CZ" dirty="0">
                <a:solidFill>
                  <a:schemeClr val="dk1"/>
                </a:solidFill>
              </a:rPr>
              <a:t> skupiny s ED/EI týmy (1Q 2021)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</a:rPr>
              <a:t>Realizováno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</a:rPr>
              <a:t>Individuální rozhovory se stakeholdery (ED kontakty...) (1Q 2021)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</a:rPr>
              <a:t>V realizaci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</a:rPr>
              <a:t>Individuální rozhovory s klienty (průběžně v roce 2021)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</a:rPr>
              <a:t>V přípravě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</a:rPr>
              <a:t>NOVÉ informované souhlasy (včetně RČ)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</a:rPr>
              <a:t>Tuzemská platforma (peer), rekalkulace unit </a:t>
            </a:r>
            <a:r>
              <a:rPr lang="cs-CZ" dirty="0" err="1">
                <a:solidFill>
                  <a:schemeClr val="dk1"/>
                </a:solidFill>
              </a:rPr>
              <a:t>costs</a:t>
            </a:r>
            <a:endParaRPr lang="cs-CZ" dirty="0">
              <a:solidFill>
                <a:schemeClr val="dk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</a:rPr>
              <a:t>PR aktivity: přednáška pro veřejnost</a:t>
            </a:r>
          </a:p>
          <a:p>
            <a:pPr marL="0" indent="0">
              <a:buNone/>
            </a:pPr>
            <a:endParaRPr lang="cs-CZ" b="1"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695CA16-A6BD-4B32-A060-A42FECA8F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929" y="17710"/>
            <a:ext cx="2803070" cy="186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40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4316896" y="6280068"/>
            <a:ext cx="3558208" cy="425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2"/>
                </a:solidFill>
              </a:rPr>
              <a:t>Časová osa</a:t>
            </a:r>
          </a:p>
        </p:txBody>
      </p:sp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AC52C23B-EA49-4A7D-9B80-EA089B7EA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900966"/>
              </p:ext>
            </p:extLst>
          </p:nvPr>
        </p:nvGraphicFramePr>
        <p:xfrm>
          <a:off x="1055901" y="0"/>
          <a:ext cx="11136099" cy="693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0615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A2EC45-F8F2-4737-BACF-38FD4CC17CC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b="1" dirty="0"/>
              <a:t>Indikátory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DE5A53-3D51-4235-BEFC-148B01FFE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526" y="1102623"/>
            <a:ext cx="9629274" cy="4351338"/>
          </a:xfrm>
        </p:spPr>
        <p:txBody>
          <a:bodyPr/>
          <a:lstStyle/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00CB931-316C-4E77-B8FC-DD1336B94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17333"/>
              </p:ext>
            </p:extLst>
          </p:nvPr>
        </p:nvGraphicFramePr>
        <p:xfrm>
          <a:off x="1724524" y="1636718"/>
          <a:ext cx="9629273" cy="471185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74984">
                  <a:extLst>
                    <a:ext uri="{9D8B030D-6E8A-4147-A177-3AD203B41FA5}">
                      <a16:colId xmlns:a16="http://schemas.microsoft.com/office/drawing/2014/main" val="488068673"/>
                    </a:ext>
                  </a:extLst>
                </a:gridCol>
                <a:gridCol w="1530589">
                  <a:extLst>
                    <a:ext uri="{9D8B030D-6E8A-4147-A177-3AD203B41FA5}">
                      <a16:colId xmlns:a16="http://schemas.microsoft.com/office/drawing/2014/main" val="2989372669"/>
                    </a:ext>
                  </a:extLst>
                </a:gridCol>
                <a:gridCol w="1455925">
                  <a:extLst>
                    <a:ext uri="{9D8B030D-6E8A-4147-A177-3AD203B41FA5}">
                      <a16:colId xmlns:a16="http://schemas.microsoft.com/office/drawing/2014/main" val="458335084"/>
                    </a:ext>
                  </a:extLst>
                </a:gridCol>
                <a:gridCol w="1455925">
                  <a:extLst>
                    <a:ext uri="{9D8B030D-6E8A-4147-A177-3AD203B41FA5}">
                      <a16:colId xmlns:a16="http://schemas.microsoft.com/office/drawing/2014/main" val="2607145765"/>
                    </a:ext>
                  </a:extLst>
                </a:gridCol>
                <a:gridCol w="1455925">
                  <a:extLst>
                    <a:ext uri="{9D8B030D-6E8A-4147-A177-3AD203B41FA5}">
                      <a16:colId xmlns:a16="http://schemas.microsoft.com/office/drawing/2014/main" val="2434548712"/>
                    </a:ext>
                  </a:extLst>
                </a:gridCol>
                <a:gridCol w="1455925">
                  <a:extLst>
                    <a:ext uri="{9D8B030D-6E8A-4147-A177-3AD203B41FA5}">
                      <a16:colId xmlns:a16="http://schemas.microsoft.com/office/drawing/2014/main" val="472487309"/>
                    </a:ext>
                  </a:extLst>
                </a:gridCol>
              </a:tblGrid>
              <a:tr h="605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dirty="0">
                          <a:effectLst/>
                        </a:rPr>
                        <a:t> Indikátor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Cílový počet osob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 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 2020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 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2767023"/>
                  </a:ext>
                </a:extLst>
              </a:tr>
              <a:tr h="9877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Počet klientů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cs-CZ" sz="2000" b="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3824479"/>
                  </a:ext>
                </a:extLst>
              </a:tr>
              <a:tr h="9877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Počet rodinných příslušníků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cs-CZ" sz="2000" b="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6330493"/>
                  </a:ext>
                </a:extLst>
              </a:tr>
              <a:tr h="854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Počet klientů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aseline="0" dirty="0">
                          <a:effectLst/>
                        </a:rPr>
                        <a:t>(40+ hodin)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9693286"/>
                  </a:ext>
                </a:extLst>
              </a:tr>
              <a:tr h="7809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detekčních služeb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3004131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7635780" y="6268561"/>
            <a:ext cx="3718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/>
              <a:t>Stav ke dni 31. 3. 2021</a:t>
            </a:r>
          </a:p>
        </p:txBody>
      </p:sp>
    </p:spTree>
    <p:extLst>
      <p:ext uri="{BB962C8B-B14F-4D97-AF65-F5344CB8AC3E}">
        <p14:creationId xmlns:p14="http://schemas.microsoft.com/office/powerpoint/2010/main" val="2124662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A2EC45-F8F2-4737-BACF-38FD4CC17C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cs-CZ" b="1" dirty="0"/>
              <a:t>Výstupy projektu 04/2019–3/2021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DE5A53-3D51-4235-BEFC-148B01FFE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526" y="1102623"/>
            <a:ext cx="9629274" cy="4351338"/>
          </a:xfrm>
        </p:spPr>
        <p:txBody>
          <a:bodyPr/>
          <a:lstStyle/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00CB931-316C-4E77-B8FC-DD1336B94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556768"/>
              </p:ext>
            </p:extLst>
          </p:nvPr>
        </p:nvGraphicFramePr>
        <p:xfrm>
          <a:off x="1724524" y="1693719"/>
          <a:ext cx="8667363" cy="12711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62291">
                  <a:extLst>
                    <a:ext uri="{9D8B030D-6E8A-4147-A177-3AD203B41FA5}">
                      <a16:colId xmlns:a16="http://schemas.microsoft.com/office/drawing/2014/main" val="488068673"/>
                    </a:ext>
                  </a:extLst>
                </a:gridCol>
                <a:gridCol w="1626268">
                  <a:extLst>
                    <a:ext uri="{9D8B030D-6E8A-4147-A177-3AD203B41FA5}">
                      <a16:colId xmlns:a16="http://schemas.microsoft.com/office/drawing/2014/main" val="2989372669"/>
                    </a:ext>
                  </a:extLst>
                </a:gridCol>
                <a:gridCol w="1626268">
                  <a:extLst>
                    <a:ext uri="{9D8B030D-6E8A-4147-A177-3AD203B41FA5}">
                      <a16:colId xmlns:a16="http://schemas.microsoft.com/office/drawing/2014/main" val="2607145765"/>
                    </a:ext>
                  </a:extLst>
                </a:gridCol>
                <a:gridCol w="1626268">
                  <a:extLst>
                    <a:ext uri="{9D8B030D-6E8A-4147-A177-3AD203B41FA5}">
                      <a16:colId xmlns:a16="http://schemas.microsoft.com/office/drawing/2014/main" val="3778047526"/>
                    </a:ext>
                  </a:extLst>
                </a:gridCol>
                <a:gridCol w="1626268">
                  <a:extLst>
                    <a:ext uri="{9D8B030D-6E8A-4147-A177-3AD203B41FA5}">
                      <a16:colId xmlns:a16="http://schemas.microsoft.com/office/drawing/2014/main" val="2981218827"/>
                    </a:ext>
                  </a:extLst>
                </a:gridCol>
              </a:tblGrid>
              <a:tr h="3921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  <a:r>
                        <a:rPr lang="cs-CZ" sz="1800" b="1" i="0" u="sng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Detekce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Blansko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Plzeň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Praha 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Celkem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52767023"/>
                  </a:ext>
                </a:extLst>
              </a:tr>
              <a:tr h="43945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Počet kontaktů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540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256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566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1362</a:t>
                      </a:r>
                      <a:endParaRPr lang="en-GB" sz="1800" b="1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46330493"/>
                  </a:ext>
                </a:extLst>
              </a:tr>
              <a:tr h="43945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Počet detekčních služeb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272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254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314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840</a:t>
                      </a:r>
                      <a:endParaRPr lang="en-GB" sz="1800" b="1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99693286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6958ECC3-7F9A-4B18-A524-81E519273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191184"/>
              </p:ext>
            </p:extLst>
          </p:nvPr>
        </p:nvGraphicFramePr>
        <p:xfrm>
          <a:off x="1724525" y="3242485"/>
          <a:ext cx="8667363" cy="128490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65167">
                  <a:extLst>
                    <a:ext uri="{9D8B030D-6E8A-4147-A177-3AD203B41FA5}">
                      <a16:colId xmlns:a16="http://schemas.microsoft.com/office/drawing/2014/main" val="3491803611"/>
                    </a:ext>
                  </a:extLst>
                </a:gridCol>
                <a:gridCol w="1625549">
                  <a:extLst>
                    <a:ext uri="{9D8B030D-6E8A-4147-A177-3AD203B41FA5}">
                      <a16:colId xmlns:a16="http://schemas.microsoft.com/office/drawing/2014/main" val="797360974"/>
                    </a:ext>
                  </a:extLst>
                </a:gridCol>
                <a:gridCol w="1625549">
                  <a:extLst>
                    <a:ext uri="{9D8B030D-6E8A-4147-A177-3AD203B41FA5}">
                      <a16:colId xmlns:a16="http://schemas.microsoft.com/office/drawing/2014/main" val="166779685"/>
                    </a:ext>
                  </a:extLst>
                </a:gridCol>
                <a:gridCol w="1625549">
                  <a:extLst>
                    <a:ext uri="{9D8B030D-6E8A-4147-A177-3AD203B41FA5}">
                      <a16:colId xmlns:a16="http://schemas.microsoft.com/office/drawing/2014/main" val="4161142817"/>
                    </a:ext>
                  </a:extLst>
                </a:gridCol>
                <a:gridCol w="1625549">
                  <a:extLst>
                    <a:ext uri="{9D8B030D-6E8A-4147-A177-3AD203B41FA5}">
                      <a16:colId xmlns:a16="http://schemas.microsoft.com/office/drawing/2014/main" val="56412758"/>
                    </a:ext>
                  </a:extLst>
                </a:gridCol>
              </a:tblGrid>
              <a:tr h="42830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  <a:r>
                        <a:rPr lang="cs-CZ" sz="1800" b="1" i="0" u="sng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Rodina</a:t>
                      </a:r>
                      <a:endParaRPr lang="en-GB" sz="18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Blansko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Plzeň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Praha 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Celkem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23751356"/>
                  </a:ext>
                </a:extLst>
              </a:tr>
              <a:tr h="4283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Počet kontaktů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278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252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195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725</a:t>
                      </a:r>
                      <a:endParaRPr lang="en-GB" sz="1800" b="1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90136832"/>
                  </a:ext>
                </a:extLst>
              </a:tr>
              <a:tr h="4283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Počet klientů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</a:rPr>
                        <a:t>57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</a:rPr>
                        <a:t>67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</a:rPr>
                        <a:t>80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</a:rPr>
                        <a:t>204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94876821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AF56C365-D1B0-4DBF-A209-528D2F7C0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382491"/>
              </p:ext>
            </p:extLst>
          </p:nvPr>
        </p:nvGraphicFramePr>
        <p:xfrm>
          <a:off x="1724525" y="4749217"/>
          <a:ext cx="8667363" cy="144224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65167">
                  <a:extLst>
                    <a:ext uri="{9D8B030D-6E8A-4147-A177-3AD203B41FA5}">
                      <a16:colId xmlns:a16="http://schemas.microsoft.com/office/drawing/2014/main" val="3862663301"/>
                    </a:ext>
                  </a:extLst>
                </a:gridCol>
                <a:gridCol w="1625549">
                  <a:extLst>
                    <a:ext uri="{9D8B030D-6E8A-4147-A177-3AD203B41FA5}">
                      <a16:colId xmlns:a16="http://schemas.microsoft.com/office/drawing/2014/main" val="2561938100"/>
                    </a:ext>
                  </a:extLst>
                </a:gridCol>
                <a:gridCol w="1625549">
                  <a:extLst>
                    <a:ext uri="{9D8B030D-6E8A-4147-A177-3AD203B41FA5}">
                      <a16:colId xmlns:a16="http://schemas.microsoft.com/office/drawing/2014/main" val="195811678"/>
                    </a:ext>
                  </a:extLst>
                </a:gridCol>
                <a:gridCol w="1625549">
                  <a:extLst>
                    <a:ext uri="{9D8B030D-6E8A-4147-A177-3AD203B41FA5}">
                      <a16:colId xmlns:a16="http://schemas.microsoft.com/office/drawing/2014/main" val="141819127"/>
                    </a:ext>
                  </a:extLst>
                </a:gridCol>
                <a:gridCol w="1625549">
                  <a:extLst>
                    <a:ext uri="{9D8B030D-6E8A-4147-A177-3AD203B41FA5}">
                      <a16:colId xmlns:a16="http://schemas.microsoft.com/office/drawing/2014/main" val="1786237356"/>
                    </a:ext>
                  </a:extLst>
                </a:gridCol>
              </a:tblGrid>
              <a:tr h="4807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  <a:r>
                        <a:rPr lang="cs-CZ" sz="1800" b="1" i="0" u="sng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Klienti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Blansko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Plzeň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Praha 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Celkem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12998810"/>
                  </a:ext>
                </a:extLst>
              </a:tr>
              <a:tr h="48074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Počet kontaktů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1728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936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1358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4022</a:t>
                      </a:r>
                      <a:endParaRPr lang="en-GB" sz="1800" b="1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47952141"/>
                  </a:ext>
                </a:extLst>
              </a:tr>
              <a:tr h="48074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Počet klientů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154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135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84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373</a:t>
                      </a:r>
                      <a:endParaRPr lang="en-GB" sz="1800" b="1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52922029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6096000" y="6191458"/>
            <a:ext cx="4320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/>
              <a:t>Stav ke dni 31. 3. 2021</a:t>
            </a:r>
          </a:p>
        </p:txBody>
      </p:sp>
    </p:spTree>
    <p:extLst>
      <p:ext uri="{BB962C8B-B14F-4D97-AF65-F5344CB8AC3E}">
        <p14:creationId xmlns:p14="http://schemas.microsoft.com/office/powerpoint/2010/main" val="2725179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1077361" y="1705970"/>
            <a:ext cx="10080000" cy="2893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1722960" y="1857652"/>
            <a:ext cx="9009208" cy="1571348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cs typeface="Times New Roman" panose="02020603050405020304" pitchFamily="18" charset="0"/>
              </a:rPr>
              <a:t>Evaluace projektu</a:t>
            </a:r>
          </a:p>
        </p:txBody>
      </p:sp>
    </p:spTree>
    <p:extLst>
      <p:ext uri="{BB962C8B-B14F-4D97-AF65-F5344CB8AC3E}">
        <p14:creationId xmlns:p14="http://schemas.microsoft.com/office/powerpoint/2010/main" val="3861160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Sběr RČ a nový informovaný souhlas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Od 1.4. 2021 využíváme nový formulář informovaného souhlasu</a:t>
            </a:r>
          </a:p>
          <a:p>
            <a:r>
              <a:rPr lang="cs-CZ" dirty="0"/>
              <a:t>Jedná se o dva dokumenty (SZOÚ; IPKAZ)</a:t>
            </a:r>
            <a:br>
              <a:rPr lang="cs-CZ" dirty="0"/>
            </a:br>
            <a:r>
              <a:rPr lang="cs-CZ" sz="2400" dirty="0"/>
              <a:t>(souhlas se zpracováním osobních údajů; informace pro klienty a zástupce)</a:t>
            </a:r>
          </a:p>
          <a:p>
            <a:r>
              <a:rPr lang="cs-CZ" dirty="0"/>
              <a:t>Úprava proběhla kvůli sběru RČ a využití NZIS při </a:t>
            </a:r>
            <a:r>
              <a:rPr lang="cs-CZ" dirty="0" smtClean="0"/>
              <a:t>evaluaci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Co je třeba v praxi?</a:t>
            </a:r>
          </a:p>
          <a:p>
            <a:r>
              <a:rPr lang="cs-CZ" dirty="0"/>
              <a:t>U nových klientů používat novou verzi</a:t>
            </a:r>
          </a:p>
          <a:p>
            <a:r>
              <a:rPr lang="cs-CZ" dirty="0"/>
              <a:t>Nahradit souhlasy podepsané dříve</a:t>
            </a:r>
          </a:p>
          <a:p>
            <a:r>
              <a:rPr lang="cs-CZ" dirty="0"/>
              <a:t>Jeden pár dokumentů pro NUDZ a druhý pár pro ÚZIS</a:t>
            </a:r>
            <a:br>
              <a:rPr lang="cs-CZ" dirty="0"/>
            </a:br>
            <a:r>
              <a:rPr lang="cs-CZ" sz="2400" dirty="0"/>
              <a:t>(to znamená 2x2 dokumenty pro výzkum, další pár pro klienta)</a:t>
            </a:r>
          </a:p>
          <a:p>
            <a:r>
              <a:rPr lang="cs-CZ" dirty="0"/>
              <a:t>Zaznamenávat RČ do Highlanderu</a:t>
            </a:r>
          </a:p>
        </p:txBody>
      </p:sp>
    </p:spTree>
    <p:extLst>
      <p:ext uri="{BB962C8B-B14F-4D97-AF65-F5344CB8AC3E}">
        <p14:creationId xmlns:p14="http://schemas.microsoft.com/office/powerpoint/2010/main" val="3427979091"/>
      </p:ext>
    </p:extLst>
  </p:cSld>
  <p:clrMapOvr>
    <a:masterClrMapping/>
  </p:clrMapOvr>
</p:sld>
</file>

<file path=ppt/theme/theme1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rtup Powerpoint Template">
  <a:themeElements>
    <a:clrScheme name="Material Colors">
      <a:dk1>
        <a:srgbClr val="344046"/>
      </a:dk1>
      <a:lt1>
        <a:srgbClr val="FFFFFF"/>
      </a:lt1>
      <a:dk2>
        <a:srgbClr val="344046"/>
      </a:dk2>
      <a:lt2>
        <a:srgbClr val="FEFFFF"/>
      </a:lt2>
      <a:accent1>
        <a:srgbClr val="FF2824"/>
      </a:accent1>
      <a:accent2>
        <a:srgbClr val="FE0061"/>
      </a:accent2>
      <a:accent3>
        <a:srgbClr val="AA04B6"/>
      </a:accent3>
      <a:accent4>
        <a:srgbClr val="6E32BD"/>
      </a:accent4>
      <a:accent5>
        <a:srgbClr val="3B4FBB"/>
      </a:accent5>
      <a:accent6>
        <a:srgbClr val="3C4EBC"/>
      </a:accent6>
      <a:hlink>
        <a:srgbClr val="0096FA"/>
      </a:hlink>
      <a:folHlink>
        <a:srgbClr val="BFBFBF"/>
      </a:folHlink>
    </a:clrScheme>
    <a:fontScheme name="Source Sans Pro Bold and Regular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7865</TotalTime>
  <Words>1347</Words>
  <Application>Microsoft Office PowerPoint</Application>
  <PresentationFormat>Širokoúhlá obrazovka</PresentationFormat>
  <Paragraphs>242</Paragraphs>
  <Slides>19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19</vt:i4>
      </vt:variant>
    </vt:vector>
  </HeadingPairs>
  <TitlesOfParts>
    <vt:vector size="31" baseType="lpstr">
      <vt:lpstr>Arial</vt:lpstr>
      <vt:lpstr>Calibri</vt:lpstr>
      <vt:lpstr>Courier New</vt:lpstr>
      <vt:lpstr>Open Sans</vt:lpstr>
      <vt:lpstr>Poppins</vt:lpstr>
      <vt:lpstr>Roboto</vt:lpstr>
      <vt:lpstr>Source Sans Pro</vt:lpstr>
      <vt:lpstr>Times New Roman</vt:lpstr>
      <vt:lpstr>Wingdings</vt:lpstr>
      <vt:lpstr>1_Vlastní návrh</vt:lpstr>
      <vt:lpstr>Vlastní návrh</vt:lpstr>
      <vt:lpstr>Startup Powerpoint Template</vt:lpstr>
      <vt:lpstr>Prezentace aplikace PowerPoint</vt:lpstr>
      <vt:lpstr>Prezentace aplikace PowerPoint</vt:lpstr>
      <vt:lpstr>Agenda</vt:lpstr>
      <vt:lpstr>Aktuality</vt:lpstr>
      <vt:lpstr>Prezentace aplikace PowerPoint</vt:lpstr>
      <vt:lpstr>Indikátory projektu</vt:lpstr>
      <vt:lpstr>Výstupy projektu 04/2019–3/2021</vt:lpstr>
      <vt:lpstr>Evaluace projektu</vt:lpstr>
      <vt:lpstr>Sběr RČ a nový informovaný souhlas</vt:lpstr>
      <vt:lpstr>Evaluační rozhovory s klienty</vt:lpstr>
      <vt:lpstr>Schéma rozhovorů s klienty (část I.)</vt:lpstr>
      <vt:lpstr>Evaluační šetření se stakeholdery</vt:lpstr>
      <vt:lpstr>Průběžná reflexe šetření</vt:lpstr>
      <vt:lpstr>Metodika EI</vt:lpstr>
      <vt:lpstr>Metodika EI</vt:lpstr>
      <vt:lpstr>Metodika EI</vt:lpstr>
      <vt:lpstr>Metodika EI</vt:lpstr>
      <vt:lpstr>Metodika EI: Diseminace</vt:lpstr>
      <vt:lpstr>Prezentace aplikace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VIZDOM</dc:title>
  <dc:subject>VIZDOM</dc:subject>
  <dc:creator>VIZDOM NUDZ</dc:creator>
  <cp:keywords>VIZDOM</cp:keywords>
  <dc:description/>
  <cp:lastModifiedBy>Kondratova Lucie</cp:lastModifiedBy>
  <cp:revision>691</cp:revision>
  <cp:lastPrinted>2017-08-24T04:10:08Z</cp:lastPrinted>
  <dcterms:created xsi:type="dcterms:W3CDTF">2017-08-07T02:30:58Z</dcterms:created>
  <dcterms:modified xsi:type="dcterms:W3CDTF">2021-04-27T06:56:09Z</dcterms:modified>
  <cp:category/>
</cp:coreProperties>
</file>