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12" r:id="rId2"/>
    <p:sldMasterId id="2147483648" r:id="rId3"/>
  </p:sldMasterIdLst>
  <p:notesMasterIdLst>
    <p:notesMasterId r:id="rId32"/>
  </p:notesMasterIdLst>
  <p:handoutMasterIdLst>
    <p:handoutMasterId r:id="rId33"/>
  </p:handoutMasterIdLst>
  <p:sldIdLst>
    <p:sldId id="389" r:id="rId4"/>
    <p:sldId id="390" r:id="rId5"/>
    <p:sldId id="656" r:id="rId6"/>
    <p:sldId id="658" r:id="rId7"/>
    <p:sldId id="666" r:id="rId8"/>
    <p:sldId id="613" r:id="rId9"/>
    <p:sldId id="480" r:id="rId10"/>
    <p:sldId id="481" r:id="rId11"/>
    <p:sldId id="625" r:id="rId12"/>
    <p:sldId id="626" r:id="rId13"/>
    <p:sldId id="627" r:id="rId14"/>
    <p:sldId id="628" r:id="rId15"/>
    <p:sldId id="632" r:id="rId16"/>
    <p:sldId id="629" r:id="rId17"/>
    <p:sldId id="630" r:id="rId18"/>
    <p:sldId id="660" r:id="rId19"/>
    <p:sldId id="668" r:id="rId20"/>
    <p:sldId id="669" r:id="rId21"/>
    <p:sldId id="670" r:id="rId22"/>
    <p:sldId id="671" r:id="rId23"/>
    <p:sldId id="642" r:id="rId24"/>
    <p:sldId id="643" r:id="rId25"/>
    <p:sldId id="661" r:id="rId26"/>
    <p:sldId id="665" r:id="rId27"/>
    <p:sldId id="663" r:id="rId28"/>
    <p:sldId id="664" r:id="rId29"/>
    <p:sldId id="667" r:id="rId30"/>
    <p:sldId id="3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dratova Lucie" initials="KL" lastIdx="20" clrIdx="0">
    <p:extLst>
      <p:ext uri="{19B8F6BF-5375-455C-9EA6-DF929625EA0E}">
        <p15:presenceInfo xmlns:p15="http://schemas.microsoft.com/office/powerpoint/2012/main" userId="S-1-5-21-2390747265-4140653785-337522162-5759" providerId="AD"/>
      </p:ext>
    </p:extLst>
  </p:cmAuthor>
  <p:cmAuthor id="2" name="Kuklova Marie" initials="KM" lastIdx="7" clrIdx="1">
    <p:extLst>
      <p:ext uri="{19B8F6BF-5375-455C-9EA6-DF929625EA0E}">
        <p15:presenceInfo xmlns:p15="http://schemas.microsoft.com/office/powerpoint/2012/main" userId="S-1-5-21-2390747265-4140653785-337522162-88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5"/>
    <a:srgbClr val="FF297B"/>
    <a:srgbClr val="6E32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67" autoAdjust="0"/>
    <p:restoredTop sz="94343" autoAdjust="0"/>
  </p:normalViewPr>
  <p:slideViewPr>
    <p:cSldViewPr snapToGrid="0" snapToObjects="1" showGuides="1">
      <p:cViewPr>
        <p:scale>
          <a:sx n="70" d="100"/>
          <a:sy n="70" d="100"/>
        </p:scale>
        <p:origin x="5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41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6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0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Klienti + RP =</a:t>
            </a:r>
            <a:r>
              <a:rPr lang="cs-CZ" baseline="0" dirty="0"/>
              <a:t> 833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</a:t>
            </a:r>
            <a:r>
              <a:rPr lang="cs-CZ" baseline="0" dirty="0"/>
              <a:t> – Praha – letáky do domácností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8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3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3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2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8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3891083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3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521"/>
            <a:ext cx="12192000" cy="35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0C79D7-B591-4C86-9CFE-3980C6837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2233936"/>
            <a:ext cx="10604310" cy="21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070811" cy="6942221"/>
          </a:xfrm>
          <a:prstGeom prst="rect">
            <a:avLst/>
          </a:prstGeom>
          <a:solidFill>
            <a:srgbClr val="FE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B1DF1A-A976-4B89-BAA0-0548ABCE976E}"/>
              </a:ext>
            </a:extLst>
          </p:cNvPr>
          <p:cNvSpPr txBox="1">
            <a:spLocks/>
          </p:cNvSpPr>
          <p:nvPr userDrawn="1"/>
        </p:nvSpPr>
        <p:spPr>
          <a:xfrm>
            <a:off x="305540" y="6168999"/>
            <a:ext cx="459728" cy="552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1600" b="1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1600" b="1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sp>
        <p:nvSpPr>
          <p:cNvPr id="11" name="TextovéPole 10"/>
          <p:cNvSpPr txBox="1"/>
          <p:nvPr userDrawn="1"/>
        </p:nvSpPr>
        <p:spPr>
          <a:xfrm rot="16200000">
            <a:off x="-620893" y="4893651"/>
            <a:ext cx="2177716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www.vizdom.cz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33867"/>
            <a:ext cx="959556" cy="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650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winkler@nudz.cz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ondrej.krupcik@nudz.cz" TargetMode="External"/><Relationship Id="rId5" Type="http://schemas.openxmlformats.org/officeDocument/2006/relationships/hyperlink" Target="mailto:rican@cmhcd.cz" TargetMode="External"/><Relationship Id="rId4" Type="http://schemas.openxmlformats.org/officeDocument/2006/relationships/hyperlink" Target="mailto:petr.necina@nudz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0878" y="5104263"/>
            <a:ext cx="1012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Setkání tuzemské expertní platformy</a:t>
            </a:r>
          </a:p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13.04.2022</a:t>
            </a:r>
          </a:p>
        </p:txBody>
      </p:sp>
    </p:spTree>
    <p:extLst>
      <p:ext uri="{BB962C8B-B14F-4D97-AF65-F5344CB8AC3E}">
        <p14:creationId xmlns:p14="http://schemas.microsoft.com/office/powerpoint/2010/main" val="6635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819D029-A2E3-4DCA-A161-FF9FEA72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092" y="0"/>
            <a:ext cx="1061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E4B91C-4291-47F1-A8CC-0D7B123F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92" y="0"/>
            <a:ext cx="10606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4AD4-AFE4-45D7-8079-7B7BFCE6528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b="1" dirty="0"/>
              <a:t>Zdroje klienta 4/2019–12/2021</a:t>
            </a:r>
            <a:endParaRPr lang="en-GB" b="1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170A1D24-5600-4357-8D55-016E43BED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42151"/>
              </p:ext>
            </p:extLst>
          </p:nvPr>
        </p:nvGraphicFramePr>
        <p:xfrm>
          <a:off x="1724026" y="1345475"/>
          <a:ext cx="9629274" cy="5105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37621">
                  <a:extLst>
                    <a:ext uri="{9D8B030D-6E8A-4147-A177-3AD203B41FA5}">
                      <a16:colId xmlns:a16="http://schemas.microsoft.com/office/drawing/2014/main" val="4106923629"/>
                    </a:ext>
                  </a:extLst>
                </a:gridCol>
                <a:gridCol w="1017855">
                  <a:extLst>
                    <a:ext uri="{9D8B030D-6E8A-4147-A177-3AD203B41FA5}">
                      <a16:colId xmlns:a16="http://schemas.microsoft.com/office/drawing/2014/main" val="2752892930"/>
                    </a:ext>
                  </a:extLst>
                </a:gridCol>
                <a:gridCol w="1024879">
                  <a:extLst>
                    <a:ext uri="{9D8B030D-6E8A-4147-A177-3AD203B41FA5}">
                      <a16:colId xmlns:a16="http://schemas.microsoft.com/office/drawing/2014/main" val="301042738"/>
                    </a:ext>
                  </a:extLst>
                </a:gridCol>
                <a:gridCol w="994734">
                  <a:extLst>
                    <a:ext uri="{9D8B030D-6E8A-4147-A177-3AD203B41FA5}">
                      <a16:colId xmlns:a16="http://schemas.microsoft.com/office/drawing/2014/main" val="210936945"/>
                    </a:ext>
                  </a:extLst>
                </a:gridCol>
                <a:gridCol w="1054185">
                  <a:extLst>
                    <a:ext uri="{9D8B030D-6E8A-4147-A177-3AD203B41FA5}">
                      <a16:colId xmlns:a16="http://schemas.microsoft.com/office/drawing/2014/main" val="1518065872"/>
                    </a:ext>
                  </a:extLst>
                </a:gridCol>
              </a:tblGrid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Zdroj klienta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Praha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2080789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Aktivita klienta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3610918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Aktivita okolí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7973480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CDZ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0823140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Praktický lékař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0409154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Psychiatrická ambulance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4847123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Psychiatrické lůžkové zařízení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7875471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Jiné zdravotnické zařízení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566650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Škola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61452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Městský úřad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608182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Jiná instituce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0816502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Jiná sociální služba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8964718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Aktivní vyhledání týmem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1767624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Aktivita klienta / okolí – leták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5742284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Aktivita klienta / okolí – internet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142064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Aktivita klienta / okolí – média (novinový článek)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118406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Neuvedeno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247781"/>
                  </a:ext>
                </a:extLst>
              </a:tr>
              <a:tr h="2788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85055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6E9528B-6848-4994-90E1-DD7709C95775}"/>
              </a:ext>
            </a:extLst>
          </p:cNvPr>
          <p:cNvSpPr txBox="1"/>
          <p:nvPr/>
        </p:nvSpPr>
        <p:spPr>
          <a:xfrm>
            <a:off x="7635780" y="6437838"/>
            <a:ext cx="371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12. 2021</a:t>
            </a:r>
          </a:p>
        </p:txBody>
      </p:sp>
    </p:spTree>
    <p:extLst>
      <p:ext uri="{BB962C8B-B14F-4D97-AF65-F5344CB8AC3E}">
        <p14:creationId xmlns:p14="http://schemas.microsoft.com/office/powerpoint/2010/main" val="17338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59" y="1857652"/>
            <a:ext cx="9279337" cy="157134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cs typeface="Times New Roman" panose="02020603050405020304" pitchFamily="18" charset="0"/>
              </a:rPr>
              <a:t>Průběh kvantitativní evaluace</a:t>
            </a:r>
            <a:endParaRPr lang="cs-CZ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91" y="1812389"/>
            <a:ext cx="5055098" cy="46619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3" y="1812389"/>
            <a:ext cx="5055097" cy="466192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noFill/>
        </p:spPr>
        <p:txBody>
          <a:bodyPr>
            <a:normAutofit fontScale="90000"/>
          </a:bodyPr>
          <a:lstStyle/>
          <a:p>
            <a:r>
              <a:rPr lang="cs-CZ" sz="3600" b="1" dirty="0"/>
              <a:t>Předběžné výsledky GAF a HoNOS</a:t>
            </a:r>
            <a:br>
              <a:rPr lang="cs-CZ" sz="3600" b="1" dirty="0"/>
            </a:br>
            <a:r>
              <a:rPr lang="cs-CZ" sz="3600" b="1" dirty="0"/>
              <a:t>(jeden „rok“ klienta ve službě</a:t>
            </a:r>
            <a:r>
              <a:rPr lang="cs-CZ" sz="3600" b="1" dirty="0" smtClean="0"/>
              <a:t>), průběžná data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4562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72" y="1834379"/>
            <a:ext cx="5053954" cy="46608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62" y="1834379"/>
            <a:ext cx="5053953" cy="466086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noFill/>
        </p:spPr>
        <p:txBody>
          <a:bodyPr>
            <a:normAutofit fontScale="90000"/>
          </a:bodyPr>
          <a:lstStyle/>
          <a:p>
            <a:r>
              <a:rPr lang="cs-CZ" sz="3600" b="1" dirty="0"/>
              <a:t>Předběžné výsledky PANSS-6 a AQoL-8D</a:t>
            </a:r>
            <a:br>
              <a:rPr lang="cs-CZ" sz="3600" b="1" dirty="0"/>
            </a:br>
            <a:r>
              <a:rPr lang="cs-CZ" sz="3600" b="1" dirty="0"/>
              <a:t>(jeden „rok“ klienta ve službě</a:t>
            </a:r>
            <a:r>
              <a:rPr lang="cs-CZ" sz="3600" b="1" dirty="0" smtClean="0"/>
              <a:t>), průběžná data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3187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3669" y="1905962"/>
            <a:ext cx="9327373" cy="1155751"/>
          </a:xfrm>
        </p:spPr>
        <p:txBody>
          <a:bodyPr>
            <a:normAutofit fontScale="32500" lnSpcReduction="20000"/>
          </a:bodyPr>
          <a:lstStyle/>
          <a:p>
            <a:r>
              <a:rPr lang="cs-CZ" altLang="cs-CZ" sz="4800" dirty="0"/>
              <a:t>n EI = 36, (GAF, HoNOS, PANSS-6, AQoL)</a:t>
            </a:r>
          </a:p>
          <a:p>
            <a:r>
              <a:rPr lang="cs-CZ" altLang="cs-CZ" sz="4800" dirty="0"/>
              <a:t>n CDZ = 75, (GAF, HoNOS, AQoL)</a:t>
            </a:r>
          </a:p>
          <a:p>
            <a:r>
              <a:rPr lang="cs-CZ" altLang="cs-CZ" sz="4800" dirty="0"/>
              <a:t>Měření: M1 (vstup); M2 (po šesti měsících)</a:t>
            </a:r>
          </a:p>
          <a:p>
            <a:r>
              <a:rPr lang="cs-CZ" sz="4800" dirty="0"/>
              <a:t>Metody: wilcox test</a:t>
            </a:r>
            <a:endParaRPr lang="en-US" sz="4800" dirty="0"/>
          </a:p>
          <a:p>
            <a:pPr marL="0" indent="0">
              <a:buNone/>
            </a:pPr>
            <a:endParaRPr lang="cs-CZ" sz="3800" dirty="0"/>
          </a:p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6039231" y="3276988"/>
          <a:ext cx="5314569" cy="24532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5331">
                  <a:extLst>
                    <a:ext uri="{9D8B030D-6E8A-4147-A177-3AD203B41FA5}">
                      <a16:colId xmlns:a16="http://schemas.microsoft.com/office/drawing/2014/main" val="2345365512"/>
                    </a:ext>
                  </a:extLst>
                </a:gridCol>
                <a:gridCol w="699873">
                  <a:extLst>
                    <a:ext uri="{9D8B030D-6E8A-4147-A177-3AD203B41FA5}">
                      <a16:colId xmlns:a16="http://schemas.microsoft.com/office/drawing/2014/main" val="1901960662"/>
                    </a:ext>
                  </a:extLst>
                </a:gridCol>
                <a:gridCol w="699873">
                  <a:extLst>
                    <a:ext uri="{9D8B030D-6E8A-4147-A177-3AD203B41FA5}">
                      <a16:colId xmlns:a16="http://schemas.microsoft.com/office/drawing/2014/main" val="3827110471"/>
                    </a:ext>
                  </a:extLst>
                </a:gridCol>
                <a:gridCol w="699873">
                  <a:extLst>
                    <a:ext uri="{9D8B030D-6E8A-4147-A177-3AD203B41FA5}">
                      <a16:colId xmlns:a16="http://schemas.microsoft.com/office/drawing/2014/main" val="2934404533"/>
                    </a:ext>
                  </a:extLst>
                </a:gridCol>
                <a:gridCol w="699873">
                  <a:extLst>
                    <a:ext uri="{9D8B030D-6E8A-4147-A177-3AD203B41FA5}">
                      <a16:colId xmlns:a16="http://schemas.microsoft.com/office/drawing/2014/main" val="421426777"/>
                    </a:ext>
                  </a:extLst>
                </a:gridCol>
                <a:gridCol w="699873">
                  <a:extLst>
                    <a:ext uri="{9D8B030D-6E8A-4147-A177-3AD203B41FA5}">
                      <a16:colId xmlns:a16="http://schemas.microsoft.com/office/drawing/2014/main" val="2331518409"/>
                    </a:ext>
                  </a:extLst>
                </a:gridCol>
                <a:gridCol w="699873">
                  <a:extLst>
                    <a:ext uri="{9D8B030D-6E8A-4147-A177-3AD203B41FA5}">
                      <a16:colId xmlns:a16="http://schemas.microsoft.com/office/drawing/2014/main" val="2479824719"/>
                    </a:ext>
                  </a:extLst>
                </a:gridCol>
              </a:tblGrid>
              <a:tr h="53839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Nástroje</a:t>
                      </a:r>
                      <a:endParaRPr lang="cs-CZ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CDZ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496130"/>
                  </a:ext>
                </a:extLst>
              </a:tr>
              <a:tr h="465575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  <a:r>
                        <a:rPr lang="cs-CZ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(prům)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(prům)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(prům)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(prům)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6290299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GAF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52,2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/>
                        <a:t>0,369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70722620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HoNOS 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/>
                        <a:t>0,709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27533400"/>
                  </a:ext>
                </a:extLst>
              </a:tr>
              <a:tr h="465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AQoL-8D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0,056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65,7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/>
                        <a:t>0,286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5557298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24526" y="3276988"/>
          <a:ext cx="3910316" cy="31085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19398">
                  <a:extLst>
                    <a:ext uri="{9D8B030D-6E8A-4147-A177-3AD203B41FA5}">
                      <a16:colId xmlns:a16="http://schemas.microsoft.com/office/drawing/2014/main" val="3782171232"/>
                    </a:ext>
                  </a:extLst>
                </a:gridCol>
                <a:gridCol w="1203856">
                  <a:extLst>
                    <a:ext uri="{9D8B030D-6E8A-4147-A177-3AD203B41FA5}">
                      <a16:colId xmlns:a16="http://schemas.microsoft.com/office/drawing/2014/main" val="3712871217"/>
                    </a:ext>
                  </a:extLst>
                </a:gridCol>
                <a:gridCol w="993531">
                  <a:extLst>
                    <a:ext uri="{9D8B030D-6E8A-4147-A177-3AD203B41FA5}">
                      <a16:colId xmlns:a16="http://schemas.microsoft.com/office/drawing/2014/main" val="3973526096"/>
                    </a:ext>
                  </a:extLst>
                </a:gridCol>
                <a:gridCol w="993531">
                  <a:extLst>
                    <a:ext uri="{9D8B030D-6E8A-4147-A177-3AD203B41FA5}">
                      <a16:colId xmlns:a16="http://schemas.microsoft.com/office/drawing/2014/main" val="3194670960"/>
                    </a:ext>
                  </a:extLst>
                </a:gridCol>
              </a:tblGrid>
              <a:tr h="288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Kategorie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CDZ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6178185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</a:rPr>
                        <a:t>Pohl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Ženy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(42 %)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(41 %)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994958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(58 %)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(59 %)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1215807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</a:rPr>
                        <a:t>Dg.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(14 %)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599665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FEP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(39 %)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852672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cs-CZ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léčbě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(44 %)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391795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Ostatní</a:t>
                      </a:r>
                      <a:r>
                        <a:rPr lang="cs-CZ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(3 %)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014802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</a:rPr>
                        <a:t>Věk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(14 %)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(00</a:t>
                      </a:r>
                      <a:r>
                        <a:rPr lang="cs-CZ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%)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333867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19-24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(14 %)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(17 %)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720084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25-35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(36</a:t>
                      </a:r>
                      <a:r>
                        <a:rPr lang="cs-CZ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%)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(27 %)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535611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(42 %)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(56 %)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8776366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noFill/>
        </p:spPr>
        <p:txBody>
          <a:bodyPr>
            <a:normAutofit/>
          </a:bodyPr>
          <a:lstStyle/>
          <a:p>
            <a:r>
              <a:rPr lang="cs-CZ" sz="3600" b="1" dirty="0"/>
              <a:t>Předběžné srovnání EI a CDZ – </a:t>
            </a:r>
            <a:br>
              <a:rPr lang="cs-CZ" sz="3600" b="1" dirty="0"/>
            </a:br>
            <a:r>
              <a:rPr lang="cs-CZ" sz="3600" b="1" dirty="0"/>
              <a:t>první a druhé </a:t>
            </a:r>
            <a:r>
              <a:rPr lang="cs-CZ" sz="3600" b="1" dirty="0" smtClean="0"/>
              <a:t>měření, průběžná data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0649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59" y="1857652"/>
            <a:ext cx="9279337" cy="157134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cs typeface="Times New Roman" panose="02020603050405020304" pitchFamily="18" charset="0"/>
              </a:rPr>
              <a:t>Souhrn nejdůležitějších výstupů a</a:t>
            </a:r>
            <a:br>
              <a:rPr lang="cs-CZ" sz="3600" b="1" dirty="0" smtClean="0">
                <a:cs typeface="Times New Roman" panose="02020603050405020304" pitchFamily="18" charset="0"/>
              </a:rPr>
            </a:br>
            <a:r>
              <a:rPr lang="cs-CZ" sz="3600" b="1" dirty="0" smtClean="0">
                <a:cs typeface="Times New Roman" panose="02020603050405020304" pitchFamily="18" charset="0"/>
              </a:rPr>
              <a:t>objektivních výsledků</a:t>
            </a:r>
            <a:endParaRPr lang="cs-CZ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40DB3-449F-4238-92E6-51FAC91F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Souhrn výstupů a výsledků –</a:t>
            </a:r>
            <a:br>
              <a:rPr lang="cs-CZ" sz="3200" b="1" dirty="0" smtClean="0"/>
            </a:br>
            <a:r>
              <a:rPr lang="cs-CZ" sz="3200" b="1" dirty="0" smtClean="0"/>
              <a:t>podpoření klienti</a:t>
            </a:r>
            <a:endParaRPr lang="cs-CZ" sz="32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074573"/>
              </p:ext>
            </p:extLst>
          </p:nvPr>
        </p:nvGraphicFramePr>
        <p:xfrm>
          <a:off x="1724025" y="1690688"/>
          <a:ext cx="9629775" cy="422833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414838">
                  <a:extLst>
                    <a:ext uri="{9D8B030D-6E8A-4147-A177-3AD203B41FA5}">
                      <a16:colId xmlns:a16="http://schemas.microsoft.com/office/drawing/2014/main" val="1651477643"/>
                    </a:ext>
                  </a:extLst>
                </a:gridCol>
                <a:gridCol w="3043990">
                  <a:extLst>
                    <a:ext uri="{9D8B030D-6E8A-4147-A177-3AD203B41FA5}">
                      <a16:colId xmlns:a16="http://schemas.microsoft.com/office/drawing/2014/main" val="1726814350"/>
                    </a:ext>
                  </a:extLst>
                </a:gridCol>
                <a:gridCol w="824118">
                  <a:extLst>
                    <a:ext uri="{9D8B030D-6E8A-4147-A177-3AD203B41FA5}">
                      <a16:colId xmlns:a16="http://schemas.microsoft.com/office/drawing/2014/main" val="73994535"/>
                    </a:ext>
                  </a:extLst>
                </a:gridCol>
                <a:gridCol w="3346829">
                  <a:extLst>
                    <a:ext uri="{9D8B030D-6E8A-4147-A177-3AD203B41FA5}">
                      <a16:colId xmlns:a16="http://schemas.microsoft.com/office/drawing/2014/main" val="903552741"/>
                    </a:ext>
                  </a:extLst>
                </a:gridCol>
              </a:tblGrid>
              <a:tr h="3291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Kategorie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Výstupy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Hodnoty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Výsledky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extLst>
                  <a:ext uri="{0D108BD9-81ED-4DB2-BD59-A6C34878D82A}">
                    <a16:rowId xmlns:a16="http://schemas.microsoft.com/office/drawing/2014/main" val="1599860637"/>
                  </a:ext>
                </a:extLst>
              </a:tr>
              <a:tr h="722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Osoby podpořené v rámci pilotně testované služby včasné intervence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sng" strike="noStrike" dirty="0">
                          <a:effectLst/>
                        </a:rPr>
                        <a:t>Počet klientů </a:t>
                      </a:r>
                      <a:r>
                        <a:rPr lang="cs-CZ" sz="1400" u="none" strike="noStrike" dirty="0">
                          <a:effectLst/>
                        </a:rPr>
                        <a:t>služby (alespoň jeden kontakt s intervenčním týmem, celková doba podpory jednoho klienta byla v průměru </a:t>
                      </a:r>
                      <a:r>
                        <a:rPr lang="cs-CZ" sz="1400" u="sng" strike="noStrike" dirty="0">
                          <a:effectLst/>
                        </a:rPr>
                        <a:t>5,2</a:t>
                      </a:r>
                      <a:r>
                        <a:rPr lang="cs-CZ" sz="1400" u="none" strike="noStrike" dirty="0">
                          <a:effectLst/>
                        </a:rPr>
                        <a:t> hodiny)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531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V rámci CDZ Plzeň pokračuje tým specialistů v poskytování včasné intervence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/>
                </a:tc>
                <a:extLst>
                  <a:ext uri="{0D108BD9-81ED-4DB2-BD59-A6C34878D82A}">
                    <a16:rowId xmlns:a16="http://schemas.microsoft.com/office/drawing/2014/main" val="1865511610"/>
                  </a:ext>
                </a:extLst>
              </a:tr>
              <a:tr h="10843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Počet příjemců služby ze skupiny </a:t>
                      </a:r>
                      <a:r>
                        <a:rPr lang="cs-CZ" sz="1400" u="sng" strike="noStrike" dirty="0">
                          <a:effectLst/>
                        </a:rPr>
                        <a:t>rodinných příslušníků </a:t>
                      </a:r>
                      <a:r>
                        <a:rPr lang="cs-CZ" sz="1400" u="none" strike="noStrike" dirty="0">
                          <a:effectLst/>
                        </a:rPr>
                        <a:t>(alespoň jeden kontakt s intervenčním týmem, celková doba podpory jednoho příjemce byla v průměru </a:t>
                      </a:r>
                      <a:r>
                        <a:rPr lang="cs-CZ" sz="1400" u="sng" strike="noStrike" dirty="0">
                          <a:effectLst/>
                        </a:rPr>
                        <a:t>1,5</a:t>
                      </a:r>
                      <a:r>
                        <a:rPr lang="cs-CZ" sz="1400" u="none" strike="noStrike" dirty="0">
                          <a:effectLst/>
                        </a:rPr>
                        <a:t> hodiny)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302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773341"/>
                  </a:ext>
                </a:extLst>
              </a:tr>
              <a:tr h="13551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Počet </a:t>
                      </a:r>
                      <a:r>
                        <a:rPr lang="cs-CZ" sz="1400" u="sng" strike="noStrike" dirty="0">
                          <a:effectLst/>
                        </a:rPr>
                        <a:t>detekčních subjektů</a:t>
                      </a:r>
                      <a:r>
                        <a:rPr lang="cs-CZ" sz="1400" u="none" strike="noStrike" dirty="0">
                          <a:effectLst/>
                        </a:rPr>
                        <a:t>, které byly v přímém kontaktu s intervenčními týmy a byly informovány o možnostech včasném záchytu (učitelé, lékaři, sociální pracovníci...), celková doba spolupráce byla v průměru </a:t>
                      </a:r>
                      <a:r>
                        <a:rPr lang="cs-CZ" sz="1400" u="sng" strike="noStrike" dirty="0">
                          <a:effectLst/>
                        </a:rPr>
                        <a:t>1,9</a:t>
                      </a:r>
                      <a:r>
                        <a:rPr lang="cs-CZ" sz="1400" u="none" strike="noStrike" dirty="0">
                          <a:effectLst/>
                        </a:rPr>
                        <a:t> hodiny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979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08509"/>
                  </a:ext>
                </a:extLst>
              </a:tr>
              <a:tr h="456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Počet odborně zodpovězených </a:t>
                      </a:r>
                      <a:r>
                        <a:rPr lang="cs-CZ" sz="1400" u="sng" strike="noStrike" dirty="0">
                          <a:effectLst/>
                        </a:rPr>
                        <a:t>dotazů v online poradně</a:t>
                      </a:r>
                      <a:endParaRPr lang="cs-CZ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2938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Online </a:t>
                      </a:r>
                      <a:r>
                        <a:rPr lang="cs-CZ" sz="1400" u="none" strike="noStrike" dirty="0">
                          <a:effectLst/>
                        </a:rPr>
                        <a:t>poradenství bude </a:t>
                      </a:r>
                      <a:r>
                        <a:rPr lang="cs-CZ" sz="1400" u="none" strike="noStrike" dirty="0" smtClean="0">
                          <a:effectLst/>
                        </a:rPr>
                        <a:t>nadále pokračovat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extLst>
                  <a:ext uri="{0D108BD9-81ED-4DB2-BD59-A6C34878D82A}">
                    <a16:rowId xmlns:a16="http://schemas.microsoft.com/office/drawing/2014/main" val="414807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0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40DB3-449F-4238-92E6-51FAC91F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Souhrn výstupů a výsledků – </a:t>
            </a:r>
            <a:br>
              <a:rPr lang="cs-CZ" sz="3200" b="1" dirty="0" smtClean="0"/>
            </a:br>
            <a:r>
              <a:rPr lang="cs-CZ" sz="3200" b="1" dirty="0" smtClean="0"/>
              <a:t>dopady na klienty</a:t>
            </a:r>
            <a:endParaRPr lang="cs-CZ" sz="32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70420"/>
              </p:ext>
            </p:extLst>
          </p:nvPr>
        </p:nvGraphicFramePr>
        <p:xfrm>
          <a:off x="1601196" y="1675406"/>
          <a:ext cx="9767389" cy="485629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55903">
                  <a:extLst>
                    <a:ext uri="{9D8B030D-6E8A-4147-A177-3AD203B41FA5}">
                      <a16:colId xmlns:a16="http://schemas.microsoft.com/office/drawing/2014/main" val="1651477643"/>
                    </a:ext>
                  </a:extLst>
                </a:gridCol>
                <a:gridCol w="3848668">
                  <a:extLst>
                    <a:ext uri="{9D8B030D-6E8A-4147-A177-3AD203B41FA5}">
                      <a16:colId xmlns:a16="http://schemas.microsoft.com/office/drawing/2014/main" val="1726814350"/>
                    </a:ext>
                  </a:extLst>
                </a:gridCol>
                <a:gridCol w="4462818">
                  <a:extLst>
                    <a:ext uri="{9D8B030D-6E8A-4147-A177-3AD203B41FA5}">
                      <a16:colId xmlns:a16="http://schemas.microsoft.com/office/drawing/2014/main" val="903552741"/>
                    </a:ext>
                  </a:extLst>
                </a:gridCol>
              </a:tblGrid>
              <a:tr h="30351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Kategorie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Výstupy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Výsledky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extLst>
                  <a:ext uri="{0D108BD9-81ED-4DB2-BD59-A6C34878D82A}">
                    <a16:rowId xmlns:a16="http://schemas.microsoft.com/office/drawing/2014/main" val="1599860637"/>
                  </a:ext>
                </a:extLst>
              </a:tr>
              <a:tr h="6120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Dopady na klienty zapojené do </a:t>
                      </a:r>
                      <a:r>
                        <a:rPr lang="pl-PL" sz="1400" u="none" strike="noStrike" dirty="0" smtClean="0">
                          <a:effectLst/>
                        </a:rPr>
                        <a:t>studie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1400" u="none" strike="noStrike" dirty="0" smtClean="0">
                          <a:effectLst/>
                        </a:rPr>
                        <a:t>(n </a:t>
                      </a:r>
                      <a:r>
                        <a:rPr lang="pl-PL" sz="1400" u="none" strike="noStrike" dirty="0">
                          <a:effectLst/>
                        </a:rPr>
                        <a:t>= 51)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Úroveň </a:t>
                      </a:r>
                      <a:r>
                        <a:rPr lang="cs-CZ" sz="1400" u="sng" strike="noStrike" dirty="0">
                          <a:effectLst/>
                        </a:rPr>
                        <a:t>globálního fungování </a:t>
                      </a:r>
                      <a:r>
                        <a:rPr lang="cs-CZ" sz="1400" u="none" strike="noStrike" dirty="0">
                          <a:effectLst/>
                        </a:rPr>
                        <a:t>klientů (GAF)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U klientů došlo k signifikantnímu zlepšení v doméně globálního fungování během 6 </a:t>
                      </a:r>
                      <a:r>
                        <a:rPr lang="cs-CZ" sz="1400" u="none" strike="noStrike" dirty="0" smtClean="0">
                          <a:effectLst/>
                        </a:rPr>
                        <a:t>měsíců</a:t>
                      </a:r>
                      <a:endParaRPr lang="cs-CZ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400" u="none" strike="noStrike" baseline="0" dirty="0" smtClean="0">
                          <a:effectLst/>
                        </a:rPr>
                        <a:t>(+ efekt v porovnání s CDZ?)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823713"/>
                  </a:ext>
                </a:extLst>
              </a:tr>
              <a:tr h="61208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sng" strike="noStrike" dirty="0">
                          <a:effectLst/>
                        </a:rPr>
                        <a:t>Úroveň fungování </a:t>
                      </a:r>
                      <a:r>
                        <a:rPr lang="cs-CZ" sz="1400" u="none" strike="noStrike" dirty="0">
                          <a:effectLst/>
                        </a:rPr>
                        <a:t>v důležitých sociálního a zdravotních oblastech klientů (HoNOS)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U klientů došlo k signifikantnímu zlepšení v doménách sociálního a zdravotního fungování během 6 </a:t>
                      </a:r>
                      <a:r>
                        <a:rPr lang="cs-CZ" sz="1400" u="none" strike="noStrike" dirty="0" smtClean="0">
                          <a:effectLst/>
                        </a:rPr>
                        <a:t>měsíců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baseline="0" dirty="0" smtClean="0">
                          <a:effectLst/>
                        </a:rPr>
                        <a:t>(+ efekt v porovnání s CDZ?)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792063"/>
                  </a:ext>
                </a:extLst>
              </a:tr>
              <a:tr h="5258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Úroveň </a:t>
                      </a:r>
                      <a:r>
                        <a:rPr lang="cs-CZ" sz="1400" u="sng" strike="noStrike" dirty="0">
                          <a:effectLst/>
                        </a:rPr>
                        <a:t>psychotické symptomatiky </a:t>
                      </a:r>
                      <a:r>
                        <a:rPr lang="cs-CZ" sz="1400" u="none" strike="noStrike" dirty="0">
                          <a:effectLst/>
                        </a:rPr>
                        <a:t>klientů (PANSS-6)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U klientů došlo k signifikantní redukci psychotických symptomů během 6 měsíců čerpání služby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510070"/>
                  </a:ext>
                </a:extLst>
              </a:tr>
              <a:tr h="61208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Klienty reportovaná </a:t>
                      </a:r>
                      <a:r>
                        <a:rPr lang="cs-CZ" sz="1400" u="sng" strike="noStrike" dirty="0">
                          <a:effectLst/>
                        </a:rPr>
                        <a:t>úroveň kvality života </a:t>
                      </a:r>
                      <a:r>
                        <a:rPr lang="cs-CZ" sz="1400" u="none" strike="noStrike" dirty="0">
                          <a:effectLst/>
                        </a:rPr>
                        <a:t>v osmi základních oblastech (AQoL)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I přes výraznou dynamiku závažných duševních onemocnění se u klientů podařilo udržet klientem reportovanou úroveň kvality života (nedošlo ke statisticky významné změně)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809052"/>
                  </a:ext>
                </a:extLst>
              </a:tr>
              <a:tr h="5258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sng" strike="noStrike" dirty="0">
                          <a:effectLst/>
                        </a:rPr>
                        <a:t>Doba psychiatrické hospitalizace </a:t>
                      </a:r>
                      <a:r>
                        <a:rPr lang="cs-CZ" sz="1400" u="none" strike="noStrike" dirty="0">
                          <a:effectLst/>
                        </a:rPr>
                        <a:t>klientů v posledních 3 </a:t>
                      </a:r>
                      <a:r>
                        <a:rPr lang="cs-CZ" sz="1400" u="none" strike="noStrike" dirty="0" smtClean="0">
                          <a:effectLst/>
                        </a:rPr>
                        <a:t>měsících (SKPS)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Zaznamenán pokles o 75 % během 6 měsíců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232347"/>
                  </a:ext>
                </a:extLst>
              </a:tr>
              <a:tr h="5258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sng" strike="noStrike" dirty="0">
                          <a:effectLst/>
                        </a:rPr>
                        <a:t>Odpracované hodiny </a:t>
                      </a:r>
                      <a:r>
                        <a:rPr lang="cs-CZ" sz="1400" u="none" strike="noStrike" dirty="0">
                          <a:effectLst/>
                        </a:rPr>
                        <a:t>klientů během posledních 3 </a:t>
                      </a:r>
                      <a:r>
                        <a:rPr lang="cs-CZ" sz="1400" u="none" strike="noStrike" dirty="0" smtClean="0">
                          <a:effectLst/>
                        </a:rPr>
                        <a:t>měsíců (SKPS)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Zaznamenán nárůst o 35 % během 6 měsíců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007708"/>
                  </a:ext>
                </a:extLst>
              </a:tr>
              <a:tr h="81312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sng" strike="noStrike" dirty="0">
                          <a:effectLst/>
                        </a:rPr>
                        <a:t>Doba neléčené psychózy</a:t>
                      </a:r>
                      <a:r>
                        <a:rPr lang="cs-CZ" sz="1400" u="none" strike="noStrike" dirty="0">
                          <a:effectLst/>
                        </a:rPr>
                        <a:t> klientů (označuje období od propuknutí nemoci do zahájení léčby, cílem služby je období redukovat</a:t>
                      </a:r>
                      <a:r>
                        <a:rPr lang="cs-CZ" sz="1400" u="none" strike="noStrike" dirty="0" smtClean="0">
                          <a:effectLst/>
                        </a:rPr>
                        <a:t>) (DUP)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Celkem 60 % pacientů s v první epizodě psychotického onemocnění (n = 20) se podařilo zachytit do 6 měsíců od doby prvních specifických projevů nemoci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43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1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40DB3-449F-4238-92E6-51FAC91F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Souhrn výstupů a výsledků – </a:t>
            </a:r>
            <a:br>
              <a:rPr lang="cs-CZ" sz="3200" b="1" dirty="0" smtClean="0"/>
            </a:br>
            <a:r>
              <a:rPr lang="cs-CZ" sz="3200" b="1" dirty="0" smtClean="0"/>
              <a:t>know-how a udržitelnost</a:t>
            </a:r>
            <a:endParaRPr lang="cs-CZ" sz="32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152946"/>
              </p:ext>
            </p:extLst>
          </p:nvPr>
        </p:nvGraphicFramePr>
        <p:xfrm>
          <a:off x="1601196" y="1675407"/>
          <a:ext cx="9752603" cy="474632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60619">
                  <a:extLst>
                    <a:ext uri="{9D8B030D-6E8A-4147-A177-3AD203B41FA5}">
                      <a16:colId xmlns:a16="http://schemas.microsoft.com/office/drawing/2014/main" val="1651477643"/>
                    </a:ext>
                  </a:extLst>
                </a:gridCol>
                <a:gridCol w="4244454">
                  <a:extLst>
                    <a:ext uri="{9D8B030D-6E8A-4147-A177-3AD203B41FA5}">
                      <a16:colId xmlns:a16="http://schemas.microsoft.com/office/drawing/2014/main" val="1726814350"/>
                    </a:ext>
                  </a:extLst>
                </a:gridCol>
                <a:gridCol w="833000">
                  <a:extLst>
                    <a:ext uri="{9D8B030D-6E8A-4147-A177-3AD203B41FA5}">
                      <a16:colId xmlns:a16="http://schemas.microsoft.com/office/drawing/2014/main" val="1179678444"/>
                    </a:ext>
                  </a:extLst>
                </a:gridCol>
                <a:gridCol w="3014530">
                  <a:extLst>
                    <a:ext uri="{9D8B030D-6E8A-4147-A177-3AD203B41FA5}">
                      <a16:colId xmlns:a16="http://schemas.microsoft.com/office/drawing/2014/main" val="903552741"/>
                    </a:ext>
                  </a:extLst>
                </a:gridCol>
              </a:tblGrid>
              <a:tr h="31716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Kategorie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Výstupy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Hodnoty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Výsledky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2" marR="5732" marT="5732" marB="0" anchor="b"/>
                </a:tc>
                <a:extLst>
                  <a:ext uri="{0D108BD9-81ED-4DB2-BD59-A6C34878D82A}">
                    <a16:rowId xmlns:a16="http://schemas.microsoft.com/office/drawing/2014/main" val="1599860637"/>
                  </a:ext>
                </a:extLst>
              </a:tr>
              <a:tr h="459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Odborné vzdělávání v metodě včasné intervence a její evaluace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Počet pracovníků odborně vyškolených v metodě včasné intervence (136 hodin)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NUDZ se stal nositelem know-how v oblasti vzdělávání a odborných postupů a bude ho dále předávat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21823713"/>
                  </a:ext>
                </a:extLst>
              </a:tr>
              <a:tr h="459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Počet jinak odborně vyškolených osob (relevantně vzhledem k cílům projektu)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792063"/>
                  </a:ext>
                </a:extLst>
              </a:tr>
              <a:tr h="4591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Počet odborníků, kteří absolvovali odbornou zahraniční stáž na relevantním pracovišti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10070"/>
                  </a:ext>
                </a:extLst>
              </a:tr>
              <a:tr h="761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Nastavení udržitelnosti služby včasné intervence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Počet účastníků vzdělávacích workshopů pro odbornou veřejnost zaměřených na předávání know-how o metodě včasné intervence (doposud realizována jedna ze tří akcí)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09052"/>
                  </a:ext>
                </a:extLst>
              </a:tr>
              <a:tr h="380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 rámci CDZ Plzeň pokračuje tým specialistů včasné intervence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2347"/>
                  </a:ext>
                </a:extLst>
              </a:tr>
              <a:tr h="75956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Byl navržen zdravotnický výkon "Identifikace a diagnostika pacienta s potřebou včasné intervence", aktuálně projednávají zdravotní pojišťovny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07708"/>
                  </a:ext>
                </a:extLst>
              </a:tr>
              <a:tr h="58912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Metodika Včasné intervence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Veřejně dostupné postupy včasné intervence na zdravotně-sociálním pomezí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3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59" y="1857652"/>
            <a:ext cx="9279337" cy="157134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Kvalitativní část evaluace</a:t>
            </a:r>
          </a:p>
        </p:txBody>
      </p:sp>
    </p:spTree>
    <p:extLst>
      <p:ext uri="{BB962C8B-B14F-4D97-AF65-F5344CB8AC3E}">
        <p14:creationId xmlns:p14="http://schemas.microsoft.com/office/powerpoint/2010/main" val="15988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40DB3-449F-4238-92E6-51FAC91F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Kvalitativní analýza rozhovorů s klienty</a:t>
            </a:r>
            <a:br>
              <a:rPr lang="cs-CZ" sz="3200" b="1" dirty="0"/>
            </a:br>
            <a:r>
              <a:rPr lang="cs-CZ" sz="3200" dirty="0"/>
              <a:t>Sběr a analýza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DA5D0-150C-4424-A68E-3DF7ED2B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Polostrukturované individuální rozhovory s klienty (12x) </a:t>
            </a:r>
          </a:p>
          <a:p>
            <a:r>
              <a:rPr lang="cs-CZ" sz="2000" b="1" dirty="0"/>
              <a:t>Pět témat: </a:t>
            </a:r>
          </a:p>
          <a:p>
            <a:pPr lvl="1"/>
            <a:r>
              <a:rPr lang="cs-CZ" sz="2000" b="1" dirty="0"/>
              <a:t>Situace klienta</a:t>
            </a:r>
          </a:p>
          <a:p>
            <a:pPr lvl="1"/>
            <a:r>
              <a:rPr lang="cs-CZ" sz="2000" b="1" dirty="0"/>
              <a:t>Spolupráce s týmem </a:t>
            </a:r>
          </a:p>
          <a:p>
            <a:pPr lvl="1"/>
            <a:r>
              <a:rPr lang="cs-CZ" sz="2000" b="1" dirty="0"/>
              <a:t>Průběh spolupráce </a:t>
            </a:r>
          </a:p>
          <a:p>
            <a:pPr lvl="1"/>
            <a:r>
              <a:rPr lang="cs-CZ" sz="2000" b="1" dirty="0"/>
              <a:t>Hodnocení spolupráce</a:t>
            </a:r>
          </a:p>
          <a:p>
            <a:pPr lvl="1"/>
            <a:r>
              <a:rPr lang="cs-CZ" sz="2000" b="1" dirty="0"/>
              <a:t>Ostatní (tj. zkušenost s dotazníky; webovými stránkami, PQB, online poradnou) </a:t>
            </a:r>
          </a:p>
          <a:p>
            <a:pPr lvl="1"/>
            <a:endParaRPr lang="cs-CZ" sz="2000" b="1" dirty="0"/>
          </a:p>
          <a:p>
            <a:r>
              <a:rPr lang="cs-CZ" sz="2000" b="1" dirty="0"/>
              <a:t>Analýza dat: </a:t>
            </a:r>
          </a:p>
          <a:p>
            <a:pPr lvl="1"/>
            <a:r>
              <a:rPr lang="cs-CZ" sz="2000" dirty="0"/>
              <a:t>Otevřené kódování </a:t>
            </a:r>
          </a:p>
          <a:p>
            <a:pPr lvl="1"/>
            <a:r>
              <a:rPr lang="cs-CZ" sz="2000" dirty="0"/>
              <a:t>Kódovací schéma </a:t>
            </a:r>
          </a:p>
        </p:txBody>
      </p:sp>
    </p:spTree>
    <p:extLst>
      <p:ext uri="{BB962C8B-B14F-4D97-AF65-F5344CB8AC3E}">
        <p14:creationId xmlns:p14="http://schemas.microsoft.com/office/powerpoint/2010/main" val="3416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Kvalitativní analýza rozhovorů s klienty</a:t>
            </a:r>
            <a:br>
              <a:rPr lang="cs-CZ" sz="3200" b="1" dirty="0"/>
            </a:br>
            <a:r>
              <a:rPr lang="cs-CZ" sz="3200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4526" y="1847461"/>
            <a:ext cx="9629274" cy="4329502"/>
          </a:xfrm>
        </p:spPr>
        <p:txBody>
          <a:bodyPr>
            <a:normAutofit/>
          </a:bodyPr>
          <a:lstStyle/>
          <a:p>
            <a:r>
              <a:rPr lang="cs-CZ" sz="2000" b="1" dirty="0"/>
              <a:t>Průběh spolupráce (před Covidem-19)</a:t>
            </a:r>
          </a:p>
          <a:p>
            <a:pPr lvl="1"/>
            <a:r>
              <a:rPr lang="cs-CZ" sz="2000" b="1" dirty="0"/>
              <a:t>Druh poskytované péče a práce s dotazníky </a:t>
            </a:r>
            <a:r>
              <a:rPr lang="cs-CZ" sz="2000" dirty="0"/>
              <a:t>(např. stanovení cíle; podpora během školní docházky; podpora při hledání zaměstnání; kladný vztah k vyplňování dotazníků; složitost zaškrtnutí pouze jedné odpovědi na škále u prvokontaktů).</a:t>
            </a:r>
          </a:p>
          <a:p>
            <a:pPr lvl="1"/>
            <a:r>
              <a:rPr lang="cs-CZ" sz="2000" b="1" dirty="0"/>
              <a:t>Flexibilita v oblasti místa a intenzity setkávání </a:t>
            </a:r>
            <a:r>
              <a:rPr lang="cs-CZ" sz="2000" dirty="0"/>
              <a:t>(např. preferované místo setkávání v kavárně; pocit bezpečí v místě setkávání; snížení intenzity setkávání při delší spolupráci; přizpůsobení frekvence setkávání dle potřeby klienta)</a:t>
            </a:r>
          </a:p>
          <a:p>
            <a:pPr lvl="1"/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847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Kvalitativní analýza rozhovorů s klienty</a:t>
            </a:r>
            <a:br>
              <a:rPr lang="cs-CZ" sz="3200" b="1" dirty="0"/>
            </a:br>
            <a:r>
              <a:rPr lang="cs-CZ" sz="3200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Hodnocení spolupráce</a:t>
            </a:r>
          </a:p>
          <a:p>
            <a:pPr lvl="1"/>
            <a:r>
              <a:rPr lang="cs-CZ" sz="2000" b="1" dirty="0"/>
              <a:t>Změny v důsledku spolupráce se službou včasné intervence</a:t>
            </a:r>
            <a:r>
              <a:rPr lang="cs-CZ" sz="2000" dirty="0"/>
              <a:t> (např. upevnění rodinných vztahů; úspěšnost v hledání zaměstnání; lepší fungování ve společnosti)  </a:t>
            </a:r>
            <a:endParaRPr lang="cs-CZ" sz="2000" b="1" dirty="0"/>
          </a:p>
          <a:p>
            <a:pPr lvl="1"/>
            <a:r>
              <a:rPr lang="cs-CZ" sz="2000" b="1" dirty="0"/>
              <a:t>Srovnání spolupráce se službou včasné intervence a jinými službami </a:t>
            </a:r>
            <a:r>
              <a:rPr lang="cs-CZ" sz="2000" dirty="0"/>
              <a:t>(např. osobní přístup; větší specializace ED/EI týmů; větší ochota ze strany ED/EI týmů)</a:t>
            </a:r>
          </a:p>
          <a:p>
            <a:pPr lvl="1"/>
            <a:r>
              <a:rPr lang="cs-CZ" sz="2000" b="1" dirty="0"/>
              <a:t>Přínos služby včasné intervence </a:t>
            </a:r>
            <a:r>
              <a:rPr lang="cs-CZ" sz="2000" dirty="0"/>
              <a:t>(např. terénnost služby; psychiatr v ED/EI týmu; flexibilita ED/EI týmu; společné setkávání s členy rodiny)</a:t>
            </a:r>
          </a:p>
          <a:p>
            <a:pPr lvl="1"/>
            <a:r>
              <a:rPr lang="cs-CZ" sz="2000" b="1" dirty="0"/>
              <a:t>Omezený přínos služby včasné intervence </a:t>
            </a:r>
            <a:r>
              <a:rPr lang="cs-CZ" sz="2000" dirty="0"/>
              <a:t>(např. skupinové terapie) </a:t>
            </a:r>
          </a:p>
          <a:p>
            <a:pPr lvl="1"/>
            <a:r>
              <a:rPr lang="cs-CZ" sz="2000" b="1" dirty="0"/>
              <a:t>Doporučení pro zlepšení služby včasné intervence </a:t>
            </a:r>
            <a:r>
              <a:rPr lang="cs-CZ" sz="2000" dirty="0"/>
              <a:t>(např. větší propagace; skupinové akce s dalšími klienty)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2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Kvalitativní analýza rozhovorů s klienty</a:t>
            </a:r>
            <a:br>
              <a:rPr lang="cs-CZ" sz="3200" b="1" dirty="0"/>
            </a:br>
            <a:r>
              <a:rPr lang="cs-CZ" sz="3200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Situace klienta (před navázáním spolupráce s ED/EI týmy)</a:t>
            </a:r>
          </a:p>
          <a:p>
            <a:pPr lvl="1"/>
            <a:r>
              <a:rPr lang="cs-CZ" sz="2000" b="1" dirty="0"/>
              <a:t>Popis raných příznaků onemocnění </a:t>
            </a:r>
            <a:r>
              <a:rPr lang="cs-CZ" sz="2000" dirty="0"/>
              <a:t>(např. pocit pronásledování; pocit energií; úzkostné stavy; nadpřirozené schopnosti) </a:t>
            </a:r>
            <a:endParaRPr lang="cs-CZ" sz="2000" b="1" dirty="0"/>
          </a:p>
          <a:p>
            <a:pPr lvl="1"/>
            <a:r>
              <a:rPr lang="cs-CZ" sz="2000" b="1" dirty="0"/>
              <a:t>Popis dopadu duševního onemocnění na vztahy s rodinou a přáteli </a:t>
            </a:r>
            <a:r>
              <a:rPr lang="cs-CZ" sz="2000" dirty="0"/>
              <a:t>(např. žádná změna u některých klientů; strach o klienta; nepochopení ze strany rodinných příslušníků či spolužáků) </a:t>
            </a:r>
            <a:endParaRPr lang="cs-CZ" sz="2000" b="1" dirty="0"/>
          </a:p>
          <a:p>
            <a:r>
              <a:rPr lang="cs-CZ" sz="2000" b="1" dirty="0"/>
              <a:t>Navázání spolupráce se službou včasné intervence</a:t>
            </a:r>
          </a:p>
          <a:p>
            <a:pPr lvl="1"/>
            <a:r>
              <a:rPr lang="cs-CZ" sz="2000" b="1" dirty="0"/>
              <a:t>Popis prvního dojmu z ED/EI týmů </a:t>
            </a:r>
            <a:r>
              <a:rPr lang="cs-CZ" sz="2000" dirty="0"/>
              <a:t>(např. pozitivní první dojem z multidisciplinarity ED/EI týmů; pozitivní dojem ze vzdělanosti ED/EI týmů; nedůvěra vůči ED/EI týmu) </a:t>
            </a:r>
            <a:endParaRPr lang="cs-CZ" sz="2000" b="1" dirty="0"/>
          </a:p>
          <a:p>
            <a:pPr lvl="1"/>
            <a:r>
              <a:rPr lang="cs-CZ" sz="2000" b="1" dirty="0"/>
              <a:t>Motivace klientů kontaktovat službu včasné intervence </a:t>
            </a:r>
            <a:r>
              <a:rPr lang="cs-CZ" sz="2000" dirty="0"/>
              <a:t>(např. získání náhledu na svůj stav; specializace ED/EI týmů; nespokojenost s formálností psychiatrické péče)</a:t>
            </a:r>
            <a:endParaRPr lang="cs-CZ" sz="2000" b="1" dirty="0"/>
          </a:p>
          <a:p>
            <a:pPr marL="457200" lvl="1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5258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Kvalitativní analýza rozhovorů s klienty</a:t>
            </a:r>
            <a:br>
              <a:rPr lang="cs-CZ" sz="3200" b="1" dirty="0"/>
            </a:br>
            <a:r>
              <a:rPr lang="cs-CZ" sz="3200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Průběh spolupráce během Covidu-19</a:t>
            </a:r>
          </a:p>
          <a:p>
            <a:pPr lvl="1"/>
            <a:r>
              <a:rPr lang="cs-CZ" sz="2000" b="1" dirty="0"/>
              <a:t>Menší flexibilita v oblasti místa a intenzity setkávání </a:t>
            </a:r>
            <a:r>
              <a:rPr lang="cs-CZ" sz="2000" dirty="0"/>
              <a:t>(např. setkávání se online či telefonické schůzky; nižší frekvence setkávání; omezené návštěvy v PN) </a:t>
            </a:r>
          </a:p>
          <a:p>
            <a:r>
              <a:rPr lang="cs-CZ" sz="2000" b="1" dirty="0"/>
              <a:t>Online platforma</a:t>
            </a:r>
          </a:p>
          <a:p>
            <a:pPr lvl="1"/>
            <a:r>
              <a:rPr lang="cs-CZ" sz="2000" b="1" dirty="0"/>
              <a:t>Zkušenosti s webovou stránkou VIZDOM </a:t>
            </a:r>
            <a:r>
              <a:rPr lang="cs-CZ" sz="2000" dirty="0"/>
              <a:t>(např. omezená informovanost ohledně webové stránky VIZDOM)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4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7899308" cy="6249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Kontinuita/u</a:t>
            </a:r>
            <a:r>
              <a:rPr lang="cs-CZ" sz="3600" dirty="0" smtClean="0"/>
              <a:t>držitelnost </a:t>
            </a:r>
            <a:r>
              <a:rPr lang="cs-CZ" sz="3600" dirty="0" smtClean="0"/>
              <a:t>ED/EI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24525" y="1541622"/>
            <a:ext cx="10303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Výstup projektu: Zpráva </a:t>
            </a:r>
            <a:r>
              <a:rPr lang="cs-CZ" dirty="0"/>
              <a:t>o dlouhodobé </a:t>
            </a:r>
            <a:r>
              <a:rPr lang="cs-CZ" dirty="0" smtClean="0"/>
              <a:t>udržitelnosti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případové </a:t>
            </a:r>
            <a:r>
              <a:rPr lang="cs-CZ" dirty="0"/>
              <a:t>studie udržitelnosti </a:t>
            </a:r>
            <a:r>
              <a:rPr lang="cs-CZ" dirty="0" smtClean="0"/>
              <a:t>ED/EI (Blansko, Plzeň)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návrh možností, jak pilotovanou službu dále rozvíjet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→ </a:t>
            </a:r>
            <a:r>
              <a:rPr lang="cs-CZ" dirty="0" smtClean="0"/>
              <a:t>Jaké </a:t>
            </a:r>
            <a:r>
              <a:rPr lang="cs-CZ" dirty="0" smtClean="0"/>
              <a:t>jsou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b="1" dirty="0"/>
              <a:t>předpoklady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b="1" dirty="0"/>
              <a:t>výhody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b="1" dirty="0" smtClean="0"/>
              <a:t>nevýhody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... těchto možností:</a:t>
            </a:r>
            <a:endParaRPr lang="cs-CZ" dirty="0"/>
          </a:p>
          <a:p>
            <a:endParaRPr lang="cs-CZ" dirty="0" smtClean="0"/>
          </a:p>
          <a:p>
            <a:pPr marL="1257300" lvl="2" indent="-342900">
              <a:buFont typeface="+mj-lt"/>
              <a:buAutoNum type="arabicParenR"/>
            </a:pPr>
            <a:r>
              <a:rPr lang="cs-CZ" dirty="0" smtClean="0"/>
              <a:t>samostatné </a:t>
            </a:r>
            <a:r>
              <a:rPr lang="cs-CZ" dirty="0"/>
              <a:t>týmy ED/EI</a:t>
            </a:r>
          </a:p>
          <a:p>
            <a:pPr marL="1257300" lvl="2" indent="-342900">
              <a:buFont typeface="+mj-lt"/>
              <a:buAutoNum type="arabicParenR"/>
            </a:pPr>
            <a:r>
              <a:rPr lang="cs-CZ" dirty="0"/>
              <a:t>součást CDZ</a:t>
            </a:r>
          </a:p>
          <a:p>
            <a:pPr marL="1257300" lvl="2" indent="-342900">
              <a:buFont typeface="+mj-lt"/>
              <a:buAutoNum type="arabicParenR"/>
            </a:pPr>
            <a:r>
              <a:rPr lang="cs-CZ" dirty="0"/>
              <a:t>součást </a:t>
            </a:r>
            <a:r>
              <a:rPr lang="cs-CZ" dirty="0" smtClean="0"/>
              <a:t>ambulance </a:t>
            </a:r>
            <a:r>
              <a:rPr lang="cs-CZ" dirty="0"/>
              <a:t>s rozšířenou </a:t>
            </a:r>
            <a:r>
              <a:rPr lang="cs-CZ" dirty="0" smtClean="0"/>
              <a:t>péčí</a:t>
            </a:r>
          </a:p>
          <a:p>
            <a:pPr marL="1257300" lvl="2" indent="-342900">
              <a:buFont typeface="+mj-lt"/>
              <a:buAutoNum type="arabicParenR"/>
            </a:pPr>
            <a:r>
              <a:rPr lang="cs-CZ" dirty="0" smtClean="0"/>
              <a:t>součást </a:t>
            </a:r>
            <a:r>
              <a:rPr lang="cs-CZ" dirty="0" smtClean="0"/>
              <a:t>akutního/psychiatrického </a:t>
            </a:r>
            <a:r>
              <a:rPr lang="cs-CZ" dirty="0" smtClean="0"/>
              <a:t>oddělení nemocnice</a:t>
            </a:r>
            <a:endParaRPr lang="cs-CZ" dirty="0"/>
          </a:p>
          <a:p>
            <a:endParaRPr lang="cs-CZ" dirty="0"/>
          </a:p>
          <a:p>
            <a:r>
              <a:rPr lang="cs-CZ" b="1" dirty="0" smtClean="0"/>
              <a:t>→ </a:t>
            </a:r>
            <a:r>
              <a:rPr lang="cs-CZ" dirty="0" smtClean="0"/>
              <a:t>K</a:t>
            </a:r>
            <a:r>
              <a:rPr lang="cs-CZ" dirty="0" smtClean="0"/>
              <a:t>teré </a:t>
            </a:r>
            <a:r>
              <a:rPr lang="cs-CZ" b="1" u="sng" dirty="0" smtClean="0"/>
              <a:t>prvky a charakteristiky </a:t>
            </a:r>
            <a:r>
              <a:rPr lang="cs-CZ" dirty="0" smtClean="0"/>
              <a:t>služby dále rozvíjet, jak?</a:t>
            </a:r>
          </a:p>
          <a:p>
            <a:r>
              <a:rPr lang="cs-CZ" dirty="0" smtClean="0"/>
              <a:t>     (zdravotní/sociální prvky, detekce, práce s rodinou, cílová skupina...)</a:t>
            </a:r>
          </a:p>
          <a:p>
            <a:r>
              <a:rPr lang="cs-CZ" b="1" dirty="0" smtClean="0"/>
              <a:t>→ </a:t>
            </a:r>
            <a:r>
              <a:rPr lang="cs-CZ" dirty="0" smtClean="0"/>
              <a:t>Co se ne/osvědčilo?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4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6" y="0"/>
            <a:ext cx="11543700" cy="76971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519377" y="1336905"/>
            <a:ext cx="8506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b="1" dirty="0"/>
              <a:t>PhDr. Petr Winkler, Ph.D.</a:t>
            </a:r>
            <a:endParaRPr lang="cs-CZ" dirty="0"/>
          </a:p>
          <a:p>
            <a:pPr fontAlgn="base"/>
            <a:r>
              <a:rPr lang="cs-CZ" dirty="0"/>
              <a:t>Garant projektu</a:t>
            </a:r>
            <a:br>
              <a:rPr lang="cs-CZ" dirty="0"/>
            </a:br>
            <a:r>
              <a:rPr lang="cs-CZ" dirty="0">
                <a:hlinkClick r:id="rId3"/>
              </a:rPr>
              <a:t>petr.winkler@nudz.cz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Bc. Petra Juránková</a:t>
            </a:r>
            <a:endParaRPr lang="cs-CZ" dirty="0"/>
          </a:p>
          <a:p>
            <a:pPr fontAlgn="base"/>
            <a:r>
              <a:rPr lang="cs-CZ" dirty="0"/>
              <a:t>Projektová manažerka</a:t>
            </a:r>
            <a:br>
              <a:rPr lang="cs-CZ" dirty="0"/>
            </a:br>
            <a:r>
              <a:rPr lang="cs-CZ" dirty="0">
                <a:hlinkClick r:id="rId4"/>
              </a:rPr>
              <a:t>petra.jurankova@nudz.cz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Pavel Říčan</a:t>
            </a:r>
            <a:endParaRPr lang="cs-CZ" dirty="0"/>
          </a:p>
          <a:p>
            <a:pPr fontAlgn="base"/>
            <a:r>
              <a:rPr lang="cs-CZ" dirty="0"/>
              <a:t>Metodik</a:t>
            </a:r>
            <a:br>
              <a:rPr lang="cs-CZ" dirty="0"/>
            </a:br>
            <a:r>
              <a:rPr lang="cs-CZ" dirty="0">
                <a:hlinkClick r:id="rId5"/>
              </a:rPr>
              <a:t>rican@cmhcd.cz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Bc. Ondřej Krupčík</a:t>
            </a:r>
            <a:endParaRPr lang="cs-CZ" dirty="0"/>
          </a:p>
          <a:p>
            <a:pPr fontAlgn="base"/>
            <a:r>
              <a:rPr lang="cs-CZ" dirty="0"/>
              <a:t>Specialista a evaluátor</a:t>
            </a:r>
            <a:br>
              <a:rPr lang="cs-CZ" dirty="0"/>
            </a:br>
            <a:r>
              <a:rPr lang="cs-CZ" dirty="0">
                <a:hlinkClick r:id="rId6"/>
              </a:rPr>
              <a:t>ondrej.krupcik@nudz.cz</a:t>
            </a:r>
            <a:endParaRPr lang="cs-CZ" dirty="0"/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9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2840210" cy="624953"/>
          </a:xfrm>
          <a:noFill/>
          <a:ln>
            <a:noFill/>
          </a:ln>
        </p:spPr>
        <p:txBody>
          <a:bodyPr/>
          <a:lstStyle/>
          <a:p>
            <a:r>
              <a:rPr lang="cs-CZ" sz="3600" dirty="0"/>
              <a:t>Agenda</a:t>
            </a:r>
            <a:endParaRPr lang="en-US" sz="3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11386"/>
              </p:ext>
            </p:extLst>
          </p:nvPr>
        </p:nvGraphicFramePr>
        <p:xfrm>
          <a:off x="1675533" y="1336906"/>
          <a:ext cx="9328439" cy="428919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328439">
                  <a:extLst>
                    <a:ext uri="{9D8B030D-6E8A-4147-A177-3AD203B41FA5}">
                      <a16:colId xmlns:a16="http://schemas.microsoft.com/office/drawing/2014/main" val="3949020443"/>
                    </a:ext>
                  </a:extLst>
                </a:gridCol>
              </a:tblGrid>
              <a:tr h="349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7771389"/>
                  </a:ext>
                </a:extLst>
              </a:tr>
              <a:tr h="57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Expertní platforma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8642101"/>
                  </a:ext>
                </a:extLst>
              </a:tr>
              <a:tr h="3365266">
                <a:tc>
                  <a:txBody>
                    <a:bodyPr/>
                    <a:lstStyle/>
                    <a:p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Aktuality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Výsledky a průběh kvantitativní evaluace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Rozhovory s klienty (výsledky kvalitativní evaluace)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Diskuze o kontinuitě a udržitelnosti ED/EI</a:t>
                      </a:r>
                    </a:p>
                    <a:p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1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7899308" cy="6249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dirty="0"/>
              <a:t>Aktuality</a:t>
            </a:r>
            <a:br>
              <a:rPr lang="cs-CZ" sz="3600" dirty="0"/>
            </a:b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37921" y="1336905"/>
            <a:ext cx="10467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1. 2022 – 30. 6. 2022</a:t>
            </a:r>
            <a:endParaRPr lang="cs-CZ" b="1" dirty="0"/>
          </a:p>
          <a:p>
            <a:endParaRPr lang="cs-CZ" b="1" dirty="0" smtClean="0"/>
          </a:p>
          <a:p>
            <a:r>
              <a:rPr lang="cs-CZ" b="1" dirty="0" smtClean="0"/>
              <a:t>Evaluace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Kvantitativní část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probíhá zpracování interních dat </a:t>
            </a:r>
            <a:r>
              <a:rPr lang="cs-CZ" dirty="0" smtClean="0"/>
              <a:t>(deskripce, pre-post </a:t>
            </a:r>
            <a:r>
              <a:rPr lang="cs-CZ" dirty="0" smtClean="0"/>
              <a:t>design)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byla sepsána </a:t>
            </a:r>
            <a:r>
              <a:rPr lang="cs-CZ" dirty="0" smtClean="0"/>
              <a:t>smlouva o spolupráci s ÚZIS (registrová a kontrolní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probíhá rekalkulace </a:t>
            </a:r>
            <a:r>
              <a:rPr lang="cs-CZ" dirty="0" smtClean="0"/>
              <a:t>jednotkových nákladů a ekonomická evaluace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Kvalitativní část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proběhla druhá </a:t>
            </a:r>
            <a:r>
              <a:rPr lang="cs-CZ" dirty="0"/>
              <a:t>vlna šetření </a:t>
            </a:r>
            <a:r>
              <a:rPr lang="cs-CZ" dirty="0" smtClean="0"/>
              <a:t>fidelity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probíhá analýza druhé vlny šetření s ED/EI týmy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probíhají rozhovory </a:t>
            </a:r>
            <a:r>
              <a:rPr lang="cs-CZ" dirty="0" smtClean="0"/>
              <a:t>v rámci druhé vlny šetření se stakeholdery (případové studie </a:t>
            </a:r>
            <a:r>
              <a:rPr lang="cs-CZ" dirty="0" smtClean="0"/>
              <a:t>udrž. ED/EI</a:t>
            </a:r>
            <a:r>
              <a:rPr lang="cs-CZ" dirty="0" smtClean="0"/>
              <a:t>)</a:t>
            </a:r>
          </a:p>
          <a:p>
            <a:r>
              <a:rPr lang="cs-CZ" dirty="0" smtClean="0"/>
              <a:t>     </a:t>
            </a:r>
            <a:endParaRPr lang="cs-CZ" b="1" dirty="0"/>
          </a:p>
          <a:p>
            <a:r>
              <a:rPr lang="cs-CZ" b="1" dirty="0"/>
              <a:t>Diseminace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Zahraniční workshop – expertní </a:t>
            </a:r>
            <a:r>
              <a:rPr lang="cs-CZ" dirty="0"/>
              <a:t>platformy + sdílení zkušeností z různých zemí (1.-2. 6</a:t>
            </a:r>
            <a:r>
              <a:rPr lang="cs-CZ" dirty="0" smtClean="0"/>
              <a:t>.)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2x ED/EI workshop pro CDZ a další služby (31. 5 . NUDZ; 10. 6. Práh Café)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3x prezentace na </a:t>
            </a:r>
            <a:r>
              <a:rPr lang="cs-CZ" dirty="0" smtClean="0"/>
              <a:t>VŠ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1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7899308" cy="6249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dirty="0"/>
              <a:t>Aktuality</a:t>
            </a:r>
            <a:br>
              <a:rPr lang="cs-CZ" sz="3600" dirty="0"/>
            </a:b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69683" y="1336905"/>
            <a:ext cx="10303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1. 1. 2022 – 30. 6. 2022</a:t>
            </a:r>
          </a:p>
          <a:p>
            <a:endParaRPr lang="cs-CZ" b="1" dirty="0" smtClean="0"/>
          </a:p>
          <a:p>
            <a:r>
              <a:rPr lang="cs-CZ" b="1" dirty="0" smtClean="0"/>
              <a:t>Nastavení </a:t>
            </a:r>
            <a:r>
              <a:rPr lang="cs-CZ" b="1" dirty="0"/>
              <a:t>udržitelnosti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Návrh zdravotnického výkonu „Identifikace a diagnostika pacienta s potřebou včasné </a:t>
            </a:r>
            <a:r>
              <a:rPr lang="cs-CZ" dirty="0" smtClean="0"/>
              <a:t>intervence“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odbornost 305 (CDZ, ambulance), signální/hrazený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spojeno s administrací CAARMS, PANSS, DUP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cíle: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1) získat informace o populaci s potřebou ED/E (především: kolik je potenciálních klientů v českém prostředí, a tedy: jak koncipovat ED/EI služby?)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2) udržet ED/EI v systému (pomocí systému úhrad)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aktuálně připomínkují zdravotní </a:t>
            </a:r>
            <a:r>
              <a:rPr lang="cs-CZ" dirty="0" smtClean="0"/>
              <a:t>pojišťovny</a:t>
            </a:r>
            <a:endParaRPr lang="cs-CZ" b="1" dirty="0"/>
          </a:p>
          <a:p>
            <a:r>
              <a:rPr lang="cs-CZ" b="1" dirty="0" smtClean="0"/>
              <a:t>Výstupy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Situační analýza </a:t>
            </a:r>
            <a:r>
              <a:rPr lang="cs-CZ" b="1" dirty="0"/>
              <a:t>✓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Analýza zahraničních zkušeností </a:t>
            </a:r>
            <a:r>
              <a:rPr lang="cs-CZ" b="1" dirty="0"/>
              <a:t>✓</a:t>
            </a:r>
            <a:r>
              <a:rPr lang="cs-CZ" dirty="0"/>
              <a:t>, Metodický materiál k výcviku/školení </a:t>
            </a:r>
            <a:r>
              <a:rPr lang="cs-CZ" b="1" dirty="0"/>
              <a:t>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Aktualizovaná Metodika ED/EI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Rekalkulace jednotkových nákladů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Komplexní zprávu o zkušenosti s implementací ED a EI služeb v ČR a jejich cost-efektivitě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Závěrečná evaluační zpráva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Zpráva o diseminaci výsledků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Zpráva o dlouhodobé udržitelnosti</a:t>
            </a:r>
          </a:p>
        </p:txBody>
      </p:sp>
    </p:spTree>
    <p:extLst>
      <p:ext uri="{BB962C8B-B14F-4D97-AF65-F5344CB8AC3E}">
        <p14:creationId xmlns:p14="http://schemas.microsoft.com/office/powerpoint/2010/main" val="37541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cs typeface="Times New Roman" panose="02020603050405020304" pitchFamily="18" charset="0"/>
              </a:rPr>
              <a:t>Výsledky projektu</a:t>
            </a:r>
            <a:br>
              <a:rPr lang="cs-CZ" sz="3600" b="1" dirty="0" smtClean="0">
                <a:cs typeface="Times New Roman" panose="02020603050405020304" pitchFamily="18" charset="0"/>
              </a:rPr>
            </a:br>
            <a:r>
              <a:rPr lang="cs-CZ" sz="3600" b="1" dirty="0" smtClean="0">
                <a:cs typeface="Times New Roman" panose="02020603050405020304" pitchFamily="18" charset="0"/>
              </a:rPr>
              <a:t>a průběh kvantitativní evaluace</a:t>
            </a:r>
            <a:endParaRPr lang="cs-CZ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/>
              <a:t>Indikátory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7929"/>
              </p:ext>
            </p:extLst>
          </p:nvPr>
        </p:nvGraphicFramePr>
        <p:xfrm>
          <a:off x="1724524" y="1636718"/>
          <a:ext cx="9629273" cy="47118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4984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530589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458335084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2434548712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472487309"/>
                    </a:ext>
                  </a:extLst>
                </a:gridCol>
              </a:tblGrid>
              <a:tr h="60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effectLst/>
                        </a:rPr>
                        <a:t> Indikátor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Cílový počet osob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klientů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824479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rodinných příslušníků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8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klientů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aseline="0" dirty="0">
                          <a:effectLst/>
                        </a:rPr>
                        <a:t>(40+ hodin)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  <a:tr h="78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detekčních služeb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004131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635780" y="6268561"/>
            <a:ext cx="371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12. 2021</a:t>
            </a:r>
          </a:p>
        </p:txBody>
      </p:sp>
    </p:spTree>
    <p:extLst>
      <p:ext uri="{BB962C8B-B14F-4D97-AF65-F5344CB8AC3E}">
        <p14:creationId xmlns:p14="http://schemas.microsoft.com/office/powerpoint/2010/main" val="21246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/>
              <a:t>Výstupy projektu 04/2019–12/2021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98247"/>
              </p:ext>
            </p:extLst>
          </p:nvPr>
        </p:nvGraphicFramePr>
        <p:xfrm>
          <a:off x="1762317" y="1355166"/>
          <a:ext cx="8667363" cy="13269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2291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3778047526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1218827"/>
                    </a:ext>
                  </a:extLst>
                </a:gridCol>
              </a:tblGrid>
              <a:tr h="392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Detekce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481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332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615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1428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detekčních služeb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298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330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351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979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958ECC3-7F9A-4B18-A524-81E51927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29763"/>
              </p:ext>
            </p:extLst>
          </p:nvPr>
        </p:nvGraphicFramePr>
        <p:xfrm>
          <a:off x="1762318" y="2776787"/>
          <a:ext cx="8667363" cy="12849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49180361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797360974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66779685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416114281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56412758"/>
                    </a:ext>
                  </a:extLst>
                </a:gridCol>
              </a:tblGrid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Rodina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3751356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441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392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257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1090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136832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RP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80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107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115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302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87682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56C365-D1B0-4DBF-A209-528D2F7C0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65449"/>
              </p:ext>
            </p:extLst>
          </p:nvPr>
        </p:nvGraphicFramePr>
        <p:xfrm>
          <a:off x="1762318" y="4156373"/>
          <a:ext cx="8667363" cy="14422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86266330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2561938100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95811678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4181912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786237356"/>
                    </a:ext>
                  </a:extLst>
                </a:gridCol>
              </a:tblGrid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Klienti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998810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2635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1317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1817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5769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952141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220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188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123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Source Sans Pro" panose="020B0503030403020204" pitchFamily="34" charset="0"/>
                        </a:rPr>
                        <a:t>531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2922029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70C8F6B-84A9-4849-BD98-9D1A94794D48}"/>
              </a:ext>
            </a:extLst>
          </p:cNvPr>
          <p:cNvSpPr txBox="1"/>
          <p:nvPr/>
        </p:nvSpPr>
        <p:spPr>
          <a:xfrm>
            <a:off x="10605718" y="4994294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Stav ke dni 31. 12. 2021</a:t>
            </a:r>
          </a:p>
        </p:txBody>
      </p:sp>
    </p:spTree>
    <p:extLst>
      <p:ext uri="{BB962C8B-B14F-4D97-AF65-F5344CB8AC3E}">
        <p14:creationId xmlns:p14="http://schemas.microsoft.com/office/powerpoint/2010/main" val="2725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E2943-2BE4-4084-82D9-11AEB81D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6CE65-C853-4332-AF1E-F0E1846A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3F3683-AB50-4C48-BE1C-C8A15BF2A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15" y="0"/>
            <a:ext cx="10610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tup Powerpoint Template">
  <a:themeElements>
    <a:clrScheme name="Material Colors">
      <a:dk1>
        <a:srgbClr val="344046"/>
      </a:dk1>
      <a:lt1>
        <a:srgbClr val="FFFFFF"/>
      </a:lt1>
      <a:dk2>
        <a:srgbClr val="344046"/>
      </a:dk2>
      <a:lt2>
        <a:srgbClr val="FEFFFF"/>
      </a:lt2>
      <a:accent1>
        <a:srgbClr val="FF2824"/>
      </a:accent1>
      <a:accent2>
        <a:srgbClr val="FE0061"/>
      </a:accent2>
      <a:accent3>
        <a:srgbClr val="AA04B6"/>
      </a:accent3>
      <a:accent4>
        <a:srgbClr val="6E32BD"/>
      </a:accent4>
      <a:accent5>
        <a:srgbClr val="3B4FBB"/>
      </a:accent5>
      <a:accent6>
        <a:srgbClr val="3C4EBC"/>
      </a:accent6>
      <a:hlink>
        <a:srgbClr val="0096FA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9882</TotalTime>
  <Words>1892</Words>
  <Application>Microsoft Office PowerPoint</Application>
  <PresentationFormat>Širokoúhlá obrazovka</PresentationFormat>
  <Paragraphs>448</Paragraphs>
  <Slides>28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28</vt:i4>
      </vt:variant>
    </vt:vector>
  </HeadingPairs>
  <TitlesOfParts>
    <vt:vector size="38" baseType="lpstr">
      <vt:lpstr>Arial</vt:lpstr>
      <vt:lpstr>Calibri</vt:lpstr>
      <vt:lpstr>Open Sans</vt:lpstr>
      <vt:lpstr>Poppins</vt:lpstr>
      <vt:lpstr>Roboto</vt:lpstr>
      <vt:lpstr>Source Sans Pro</vt:lpstr>
      <vt:lpstr>Times New Roman</vt:lpstr>
      <vt:lpstr>1_Vlastní návrh</vt:lpstr>
      <vt:lpstr>Vlastní návrh</vt:lpstr>
      <vt:lpstr>Startup Powerpoint Template</vt:lpstr>
      <vt:lpstr>Prezentace aplikace PowerPoint</vt:lpstr>
      <vt:lpstr>Prezentace aplikace PowerPoint</vt:lpstr>
      <vt:lpstr>Agenda</vt:lpstr>
      <vt:lpstr>Aktuality </vt:lpstr>
      <vt:lpstr>Aktuality </vt:lpstr>
      <vt:lpstr>Výsledky projektu a průběh kvantitativní evaluace</vt:lpstr>
      <vt:lpstr>Indikátory projektu</vt:lpstr>
      <vt:lpstr>Výstupy projektu 04/2019–12/2021</vt:lpstr>
      <vt:lpstr>Prezentace aplikace PowerPoint</vt:lpstr>
      <vt:lpstr>Prezentace aplikace PowerPoint</vt:lpstr>
      <vt:lpstr>Prezentace aplikace PowerPoint</vt:lpstr>
      <vt:lpstr>Zdroje klienta 4/2019–12/2021</vt:lpstr>
      <vt:lpstr>Průběh kvantitativní evaluace</vt:lpstr>
      <vt:lpstr>Předběžné výsledky GAF a HoNOS (jeden „rok“ klienta ve službě), průběžná data</vt:lpstr>
      <vt:lpstr>Předběžné výsledky PANSS-6 a AQoL-8D (jeden „rok“ klienta ve službě), průběžná data</vt:lpstr>
      <vt:lpstr>Předběžné srovnání EI a CDZ –  první a druhé měření, průběžná data</vt:lpstr>
      <vt:lpstr>Souhrn nejdůležitějších výstupů a objektivních výsledků</vt:lpstr>
      <vt:lpstr>Souhrn výstupů a výsledků – podpoření klienti</vt:lpstr>
      <vt:lpstr>Souhrn výstupů a výsledků –  dopady na klienty</vt:lpstr>
      <vt:lpstr>Souhrn výstupů a výsledků –  know-how a udržitelnost</vt:lpstr>
      <vt:lpstr>Kvalitativní část evaluace</vt:lpstr>
      <vt:lpstr>Kvalitativní analýza rozhovorů s klienty Sběr a analýza dat</vt:lpstr>
      <vt:lpstr>Kvalitativní analýza rozhovorů s klienty Výsledky</vt:lpstr>
      <vt:lpstr>Kvalitativní analýza rozhovorů s klienty Výsledky</vt:lpstr>
      <vt:lpstr>Kvalitativní analýza rozhovorů s klienty Výsledky</vt:lpstr>
      <vt:lpstr>Kvalitativní analýza rozhovorů s klienty Výsledky</vt:lpstr>
      <vt:lpstr>Kontinuita/udržitelnost ED/EI 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VIZDOM</dc:title>
  <dc:subject>VIZDOM</dc:subject>
  <dc:creator>VIZDOM NUDZ</dc:creator>
  <cp:keywords>VIZDOM</cp:keywords>
  <dc:description/>
  <cp:lastModifiedBy>Krupcik Ondrej</cp:lastModifiedBy>
  <cp:revision>840</cp:revision>
  <cp:lastPrinted>2017-08-24T04:10:08Z</cp:lastPrinted>
  <dcterms:created xsi:type="dcterms:W3CDTF">2017-08-07T02:30:58Z</dcterms:created>
  <dcterms:modified xsi:type="dcterms:W3CDTF">2022-04-13T14:02:19Z</dcterms:modified>
  <cp:category/>
</cp:coreProperties>
</file>